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</p:sldIdLst>
  <p:sldSz cx="12192000" cy="6858000"/>
  <p:notesSz cx="6797675" cy="992663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Arial Black" panose="020B0A04020102020204" pitchFamily="34" charset="0"/>
      <p:bold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ainer's_Mac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C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rgbClr val="00000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  <a:fill>
          <a:solidFill>
            <a:schemeClr val="accent1">
              <a:alpha val="20000"/>
            </a:schemeClr>
          </a:solidFill>
        </a:fill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2" y="402"/>
      </p:cViewPr>
      <p:guideLst>
        <p:guide orient="horz" pos="50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9A8715CD-EBD2-CE44-92A8-D97C136C9AE0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9" tIns="45719" rIns="91439" bIns="45719" rtlCol="0">
            <a:normAutofit/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1E818607-1EF8-E44B-B0CD-AB42C41B1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60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71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51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49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86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89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08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1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08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39E2D7E9-33FA-40C2-BF44-61953D47E2A6}" type="datetimeFigureOut">
              <a:rPr lang="ru-RU" smtClean="0"/>
              <a:pPr/>
              <a:t>17.12.2025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23CCDAA-DAAD-455F-8BAF-6972789919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32.png"/><Relationship Id="rId5" Type="http://schemas.openxmlformats.org/officeDocument/2006/relationships/image" Target="../media/image21.png"/><Relationship Id="rId10" Type="http://schemas.openxmlformats.org/officeDocument/2006/relationships/image" Target="../media/image23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2392" y="2097375"/>
            <a:ext cx="2775827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При обнаружении БПЛА незамедлительно </a:t>
            </a:r>
            <a:r>
              <a:rPr lang="ru-RU" sz="1200" dirty="0" smtClean="0">
                <a:latin typeface="Arial Narrow" panose="020B0606020202030204" pitchFamily="34" charset="0"/>
              </a:rPr>
              <a:t>информировать  </a:t>
            </a:r>
            <a:r>
              <a:rPr lang="ru-RU" sz="1200" dirty="0">
                <a:latin typeface="Arial Narrow" panose="020B0606020202030204" pitchFamily="34" charset="0"/>
              </a:rPr>
              <a:t>об этом </a:t>
            </a:r>
            <a:r>
              <a:rPr lang="ru-RU" sz="1200" dirty="0" smtClean="0">
                <a:latin typeface="Arial Narrow" panose="020B0606020202030204" pitchFamily="34" charset="0"/>
              </a:rPr>
              <a:t>ЕДДС тел</a:t>
            </a:r>
            <a:r>
              <a:rPr lang="ru-RU" sz="1200" dirty="0">
                <a:latin typeface="Arial Narrow" panose="020B0606020202030204" pitchFamily="34" charset="0"/>
              </a:rPr>
              <a:t>: 112; </a:t>
            </a:r>
            <a:endParaRPr lang="ru-RU" sz="1200" dirty="0" smtClean="0">
              <a:latin typeface="Arial Narrow" panose="020B060602020203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1200" dirty="0" smtClean="0">
                <a:latin typeface="Arial Narrow" panose="020B0606020202030204" pitchFamily="34" charset="0"/>
              </a:rPr>
              <a:t>а </a:t>
            </a:r>
            <a:r>
              <a:rPr lang="ru-RU" sz="1200" dirty="0">
                <a:latin typeface="Arial Narrow" panose="020B0606020202030204" pitchFamily="34" charset="0"/>
              </a:rPr>
              <a:t>также территориальные органы МВД России, ФСБ России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81521" y="2068355"/>
            <a:ext cx="30419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П</a:t>
            </a:r>
            <a:r>
              <a:rPr lang="ru-RU" sz="1200" dirty="0" smtClean="0">
                <a:latin typeface="Arial Narrow" panose="020B0606020202030204" pitchFamily="34" charset="0"/>
              </a:rPr>
              <a:t>ринимает </a:t>
            </a:r>
            <a:r>
              <a:rPr lang="ru-RU" sz="1200" dirty="0">
                <a:latin typeface="Arial Narrow" panose="020B0606020202030204" pitchFamily="34" charset="0"/>
              </a:rPr>
              <a:t>меры по обеспечению безопасности обучающихся  (осуществляет </a:t>
            </a:r>
            <a:r>
              <a:rPr lang="ru-RU" sz="1200" dirty="0" smtClean="0">
                <a:latin typeface="Arial Narrow" panose="020B0606020202030204" pitchFamily="34" charset="0"/>
              </a:rPr>
              <a:t>эвакуацию </a:t>
            </a:r>
            <a:r>
              <a:rPr lang="ru-RU" sz="1200" dirty="0">
                <a:latin typeface="Arial Narrow" panose="020B0606020202030204" pitchFamily="34" charset="0"/>
              </a:rPr>
              <a:t>обучающихся  из опасной зоны (не допускает нахождение на открытых площадка массового скопления людей)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14441" y="2067936"/>
            <a:ext cx="2806927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О</a:t>
            </a:r>
            <a:r>
              <a:rPr lang="ru-RU" sz="1200" dirty="0" smtClean="0">
                <a:latin typeface="Arial Narrow" panose="020B0606020202030204" pitchFamily="34" charset="0"/>
              </a:rPr>
              <a:t>рганизует </a:t>
            </a:r>
            <a:r>
              <a:rPr lang="ru-RU" sz="1200" dirty="0">
                <a:latin typeface="Arial Narrow" panose="020B0606020202030204" pitchFamily="34" charset="0"/>
              </a:rPr>
              <a:t>усиление охраны, а также пропускного и </a:t>
            </a:r>
            <a:r>
              <a:rPr lang="ru-RU" sz="1200" dirty="0" err="1">
                <a:latin typeface="Arial Narrow" panose="020B0606020202030204" pitchFamily="34" charset="0"/>
              </a:rPr>
              <a:t>внутриобъектового</a:t>
            </a:r>
            <a:r>
              <a:rPr lang="ru-RU" sz="1200" dirty="0">
                <a:latin typeface="Arial Narrow" panose="020B0606020202030204" pitchFamily="34" charset="0"/>
              </a:rPr>
              <a:t> режимов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7449" y="11737"/>
            <a:ext cx="8990076" cy="631860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Обнаружение БПЛА</a:t>
            </a:r>
            <a:endParaRPr lang="en-IN" sz="3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712426" y="2008871"/>
            <a:ext cx="3229738" cy="592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О</a:t>
            </a:r>
            <a:r>
              <a:rPr lang="ru-RU" sz="1200" dirty="0" smtClean="0">
                <a:latin typeface="Arial Narrow" panose="020B0606020202030204" pitchFamily="34" charset="0"/>
              </a:rPr>
              <a:t>рганизует </a:t>
            </a:r>
            <a:r>
              <a:rPr lang="ru-RU" sz="1200" dirty="0">
                <a:latin typeface="Arial Narrow" panose="020B0606020202030204" pitchFamily="34" charset="0"/>
              </a:rPr>
              <a:t>визуальное наблюдение за БПЛА с целью определения места его нахождения и </a:t>
            </a:r>
            <a:r>
              <a:rPr lang="ru-RU" sz="1200" dirty="0" smtClean="0">
                <a:latin typeface="Arial Narrow" panose="020B0606020202030204" pitchFamily="34" charset="0"/>
              </a:rPr>
              <a:t>направления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8603" y="3821412"/>
            <a:ext cx="3931265" cy="10828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latin typeface="Arial Narrow" panose="020B0606020202030204" pitchFamily="34" charset="0"/>
              </a:rPr>
              <a:t>Осуществляет визуальный осмотр </a:t>
            </a:r>
            <a:r>
              <a:rPr lang="ru-RU" sz="1200" dirty="0">
                <a:latin typeface="Arial Narrow" panose="020B0606020202030204" pitchFamily="34" charset="0"/>
              </a:rPr>
              <a:t>территории объекта, особое внимание уделяя осмотру </a:t>
            </a:r>
            <a:r>
              <a:rPr lang="ru-RU" sz="1200" dirty="0" smtClean="0">
                <a:latin typeface="Arial Narrow" panose="020B0606020202030204" pitchFamily="34" charset="0"/>
              </a:rPr>
              <a:t>отдаленных, наиболее </a:t>
            </a:r>
            <a:r>
              <a:rPr lang="ru-RU" sz="1200" dirty="0">
                <a:latin typeface="Arial Narrow" panose="020B0606020202030204" pitchFamily="34" charset="0"/>
              </a:rPr>
              <a:t>уязвимых участков территории объекта, определяя периодичность проведения осмотра </a:t>
            </a:r>
            <a:br>
              <a:rPr lang="ru-RU" sz="1200" dirty="0">
                <a:latin typeface="Arial Narrow" panose="020B0606020202030204" pitchFamily="34" charset="0"/>
              </a:rPr>
            </a:br>
            <a:r>
              <a:rPr lang="ru-RU" sz="1200" dirty="0">
                <a:latin typeface="Arial Narrow" panose="020B0606020202030204" pitchFamily="34" charset="0"/>
              </a:rPr>
              <a:t>и временные показатели выхода на связь работников, проводящей осмотр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71660" y="3991205"/>
            <a:ext cx="3831499" cy="7559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П</a:t>
            </a:r>
            <a:r>
              <a:rPr lang="ru-RU" sz="1200" dirty="0" smtClean="0">
                <a:latin typeface="Arial Narrow" panose="020B0606020202030204" pitchFamily="34" charset="0"/>
              </a:rPr>
              <a:t>ри </a:t>
            </a:r>
            <a:r>
              <a:rPr lang="ru-RU" sz="1200" dirty="0">
                <a:latin typeface="Arial Narrow" panose="020B0606020202030204" pitchFamily="34" charset="0"/>
              </a:rPr>
              <a:t>угрозе жизни и здоровью людей, организовывает оповещение обучающихся и работников о возможной угрозе, организовывает </a:t>
            </a:r>
            <a:r>
              <a:rPr lang="ru-RU" sz="1200" dirty="0" smtClean="0">
                <a:latin typeface="Arial Narrow" panose="020B0606020202030204" pitchFamily="34" charset="0"/>
              </a:rPr>
              <a:t>укрытие </a:t>
            </a:r>
            <a:r>
              <a:rPr lang="ru-RU" sz="1200" dirty="0">
                <a:latin typeface="Arial Narrow" panose="020B0606020202030204" pitchFamily="34" charset="0"/>
              </a:rPr>
              <a:t>или эвакуацию находящихся на объекте </a:t>
            </a:r>
            <a:r>
              <a:rPr lang="ru-RU" sz="1200" dirty="0" smtClean="0">
                <a:latin typeface="Arial Narrow" panose="020B0606020202030204" pitchFamily="34" charset="0"/>
              </a:rPr>
              <a:t>обучающихся и работников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174123" y="3997599"/>
            <a:ext cx="3835429" cy="9194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latin typeface="Arial Narrow" panose="020B0606020202030204" pitchFamily="34" charset="0"/>
              </a:rPr>
              <a:t>В случае </a:t>
            </a:r>
            <a:r>
              <a:rPr lang="ru-RU" sz="1200" dirty="0">
                <a:latin typeface="Arial Narrow" panose="020B0606020202030204" pitchFamily="34" charset="0"/>
              </a:rPr>
              <a:t>приземления или аварийной посадки БПЛА на территории объекта организует мероприятия по удалению обучающихся и персонала от места приземления БПЛА на безопасное расстояние и предотвращению к нему доступа </a:t>
            </a:r>
            <a:br>
              <a:rPr lang="ru-RU" sz="1200" dirty="0">
                <a:latin typeface="Arial Narrow" panose="020B0606020202030204" pitchFamily="34" charset="0"/>
              </a:rPr>
            </a:b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2866" y="5987364"/>
            <a:ext cx="3165328" cy="9194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 Narrow" panose="020B0606020202030204" pitchFamily="34" charset="0"/>
              </a:rPr>
              <a:t>З</a:t>
            </a:r>
            <a:r>
              <a:rPr lang="ru-RU" sz="1200" dirty="0" smtClean="0">
                <a:latin typeface="Arial Narrow" panose="020B0606020202030204" pitchFamily="34" charset="0"/>
              </a:rPr>
              <a:t>апрещает </a:t>
            </a:r>
            <a:r>
              <a:rPr lang="ru-RU" sz="1200" dirty="0">
                <a:latin typeface="Arial Narrow" panose="020B0606020202030204" pitchFamily="34" charset="0"/>
              </a:rPr>
              <a:t>сотрудникам самостоятельно обследовать БВС, перемещать его с места </a:t>
            </a:r>
            <a:r>
              <a:rPr lang="ru-RU" sz="1200" dirty="0" smtClean="0">
                <a:latin typeface="Arial Narrow" panose="020B0606020202030204" pitchFamily="34" charset="0"/>
              </a:rPr>
              <a:t>приземления и осуществлять </a:t>
            </a:r>
            <a:r>
              <a:rPr lang="ru-RU" sz="1200" dirty="0">
                <a:latin typeface="Arial Narrow" panose="020B0606020202030204" pitchFamily="34" charset="0"/>
              </a:rPr>
              <a:t>какие-либо действия с </a:t>
            </a:r>
            <a:r>
              <a:rPr lang="ru-RU" sz="1200" dirty="0" smtClean="0">
                <a:latin typeface="Arial Narrow" panose="020B0606020202030204" pitchFamily="34" charset="0"/>
              </a:rPr>
              <a:t>ним</a:t>
            </a:r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86121" y="6033301"/>
            <a:ext cx="3869082" cy="9194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О</a:t>
            </a:r>
            <a:r>
              <a:rPr lang="ru-RU" sz="1200" dirty="0" smtClean="0">
                <a:latin typeface="Arial Narrow" panose="020B0606020202030204" pitchFamily="34" charset="0"/>
              </a:rPr>
              <a:t>беспечивает </a:t>
            </a:r>
            <a:r>
              <a:rPr lang="ru-RU" sz="1200" dirty="0">
                <a:latin typeface="Arial Narrow" panose="020B0606020202030204" pitchFamily="34" charset="0"/>
              </a:rPr>
              <a:t>сопровождение и проход (проезд) сил и средств территориальных органов  федеральных органов исполнительной власти </a:t>
            </a:r>
            <a:r>
              <a:rPr lang="ru-RU" sz="1200" dirty="0" smtClean="0">
                <a:latin typeface="Arial Narrow" panose="020B0606020202030204" pitchFamily="34" charset="0"/>
              </a:rPr>
              <a:t>на</a:t>
            </a:r>
            <a:r>
              <a:rPr lang="ru-RU" sz="1200" dirty="0">
                <a:latin typeface="Arial Narrow" panose="020B0606020202030204" pitchFamily="34" charset="0"/>
              </a:rPr>
              <a:t> территорию объекта, прибывающих для проведения мероприятий </a:t>
            </a:r>
            <a:br>
              <a:rPr lang="ru-RU" sz="1200" dirty="0">
                <a:latin typeface="Arial Narrow" panose="020B0606020202030204" pitchFamily="34" charset="0"/>
              </a:rPr>
            </a:br>
            <a:r>
              <a:rPr lang="ru-RU" sz="1200" dirty="0">
                <a:latin typeface="Arial Narrow" panose="020B0606020202030204" pitchFamily="34" charset="0"/>
              </a:rPr>
              <a:t>по пресечению нахождения </a:t>
            </a:r>
            <a:r>
              <a:rPr lang="ru-RU" sz="1200" dirty="0" smtClean="0">
                <a:latin typeface="Arial Narrow" panose="020B0606020202030204" pitchFamily="34" charset="0"/>
              </a:rPr>
              <a:t>БПЛА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943787" y="718873"/>
            <a:ext cx="1260897" cy="126089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1795092" y="4970409"/>
            <a:ext cx="1119774" cy="111977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8112598" y="109893"/>
            <a:ext cx="414432" cy="414432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8514233" y="138057"/>
            <a:ext cx="3793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Руководство образовательной организацией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0263" y="1565669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78488" y="1536734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02257" y="1557909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38965" y="1557908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5525" y="3360659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13394" y="3394743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665062" y="3406430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7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32581" y="5282415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Rectangle: Rounded Corners 67"/>
          <p:cNvSpPr/>
          <p:nvPr/>
        </p:nvSpPr>
        <p:spPr>
          <a:xfrm>
            <a:off x="7333673" y="4724766"/>
            <a:ext cx="4718110" cy="200216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7945" marR="66040" algn="just">
              <a:lnSpc>
                <a:spcPct val="80000"/>
              </a:lnSpc>
              <a:spcAft>
                <a:spcPts val="0"/>
              </a:spcAft>
              <a:tabLst>
                <a:tab pos="156845" algn="l"/>
              </a:tabLst>
            </a:pP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В случае принятия решения должностным лицом ТО ФОИВ о пресечении нахождения БПЛА в воздушном пространстве  над объектом: Руководитель доводит до сотрудников, осуществляющих пресечение нахождения БПЛА, сведения об особенностях объекта либо участка местности, участвует в определении мест безопасного применения оружия и технических средств для пресечения нахождения БПЛА, в случае посадки БВС на территорию проводит мероприятия в соответствии с инструкцией </a:t>
            </a:r>
            <a:b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по действиям при обнаружении подозрительного предмета на территории 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объекта</a:t>
            </a:r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3911417" y="790053"/>
            <a:ext cx="1196088" cy="11960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9787119" y="790053"/>
            <a:ext cx="1206515" cy="12065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/>
        </p:blipFill>
        <p:spPr>
          <a:xfrm>
            <a:off x="1537808" y="2856772"/>
            <a:ext cx="1508128" cy="105654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/>
        </p:blipFill>
        <p:spPr>
          <a:xfrm>
            <a:off x="5742354" y="2697124"/>
            <a:ext cx="1227939" cy="12279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/>
          <a:stretch/>
        </p:blipFill>
        <p:spPr>
          <a:xfrm>
            <a:off x="9376820" y="2706103"/>
            <a:ext cx="1309111" cy="130911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/>
        </p:blipFill>
        <p:spPr>
          <a:xfrm>
            <a:off x="4382862" y="4555482"/>
            <a:ext cx="1973461" cy="197346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2"/>
          <a:stretch/>
        </p:blipFill>
        <p:spPr>
          <a:xfrm>
            <a:off x="6623429" y="905705"/>
            <a:ext cx="2058628" cy="11456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6411" y="2123856"/>
            <a:ext cx="2697243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latin typeface="Arial Narrow" panose="020B0606020202030204" pitchFamily="34" charset="0"/>
              </a:rPr>
              <a:t>Информируют об </a:t>
            </a:r>
            <a:r>
              <a:rPr lang="ru-RU" sz="1200" dirty="0">
                <a:latin typeface="Arial Narrow" panose="020B0606020202030204" pitchFamily="34" charset="0"/>
              </a:rPr>
              <a:t>обнаружении БПЛА  руководителя организации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35055" y="2043616"/>
            <a:ext cx="3212017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П</a:t>
            </a:r>
            <a:r>
              <a:rPr lang="ru-RU" sz="1200" dirty="0" smtClean="0">
                <a:latin typeface="Arial Narrow" panose="020B0606020202030204" pitchFamily="34" charset="0"/>
              </a:rPr>
              <a:t>ринимают </a:t>
            </a:r>
            <a:r>
              <a:rPr lang="ru-RU" sz="1200" dirty="0">
                <a:latin typeface="Arial Narrow" panose="020B0606020202030204" pitchFamily="34" charset="0"/>
              </a:rPr>
              <a:t>меры по обеспечению безопасности </a:t>
            </a:r>
            <a:r>
              <a:rPr lang="ru-RU" sz="1200" dirty="0" smtClean="0">
                <a:latin typeface="Arial Narrow" panose="020B0606020202030204" pitchFamily="34" charset="0"/>
              </a:rPr>
              <a:t>обучающихся: эвакуацию </a:t>
            </a:r>
            <a:r>
              <a:rPr lang="ru-RU" sz="1200" dirty="0">
                <a:latin typeface="Arial Narrow" panose="020B0606020202030204" pitchFamily="34" charset="0"/>
              </a:rPr>
              <a:t>обучающихся  из опасной </a:t>
            </a:r>
            <a:r>
              <a:rPr lang="ru-RU" sz="1200" dirty="0" smtClean="0">
                <a:latin typeface="Arial Narrow" panose="020B0606020202030204" pitchFamily="34" charset="0"/>
              </a:rPr>
              <a:t>зоны, не допускают </a:t>
            </a:r>
            <a:r>
              <a:rPr lang="ru-RU" sz="1200" dirty="0">
                <a:latin typeface="Arial Narrow" panose="020B0606020202030204" pitchFamily="34" charset="0"/>
              </a:rPr>
              <a:t>нахождение на открытых площадка массового скопления </a:t>
            </a:r>
            <a:r>
              <a:rPr lang="ru-RU" sz="1200" dirty="0" smtClean="0">
                <a:latin typeface="Arial Narrow" panose="020B0606020202030204" pitchFamily="34" charset="0"/>
              </a:rPr>
              <a:t>людей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02489" y="2076548"/>
            <a:ext cx="2802390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latin typeface="Arial Narrow" panose="020B0606020202030204" pitchFamily="34" charset="0"/>
              </a:rPr>
              <a:t>По </a:t>
            </a:r>
            <a:r>
              <a:rPr lang="ru-RU" sz="1200" dirty="0">
                <a:latin typeface="Arial Narrow" panose="020B0606020202030204" pitchFamily="34" charset="0"/>
              </a:rPr>
              <a:t>указанию руководителя объекта либо в случае его отсутствия самостоятельно информируют территориальные органы внутренних дел (либо ЕДДС тел. 112)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7449" y="11737"/>
            <a:ext cx="8990076" cy="631860"/>
          </a:xfrm>
        </p:spPr>
        <p:txBody>
          <a:bodyPr>
            <a:normAutofit/>
          </a:bodyPr>
          <a:lstStyle/>
          <a:p>
            <a:r>
              <a:rPr lang="ru-RU" sz="3400" b="1" dirty="0">
                <a:solidFill>
                  <a:srgbClr val="FF0000"/>
                </a:solidFill>
                <a:latin typeface="Arial Narrow" panose="020B0606020202030204" pitchFamily="34" charset="0"/>
              </a:rPr>
              <a:t>Обнаружение БПЛА</a:t>
            </a:r>
            <a:endParaRPr lang="en-IN" sz="3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7479" y="4294142"/>
            <a:ext cx="2876104" cy="7559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П</a:t>
            </a:r>
            <a:r>
              <a:rPr lang="ru-RU" sz="1200" dirty="0" smtClean="0">
                <a:latin typeface="Arial Narrow" panose="020B0606020202030204" pitchFamily="34" charset="0"/>
              </a:rPr>
              <a:t>ри </a:t>
            </a:r>
            <a:r>
              <a:rPr lang="ru-RU" sz="1200" dirty="0">
                <a:latin typeface="Arial Narrow" panose="020B0606020202030204" pitchFamily="34" charset="0"/>
              </a:rPr>
              <a:t>назначении наблюдателем </a:t>
            </a:r>
            <a:r>
              <a:rPr lang="ru-RU" sz="1200" dirty="0" smtClean="0">
                <a:latin typeface="Arial Narrow" panose="020B0606020202030204" pitchFamily="34" charset="0"/>
              </a:rPr>
              <a:t>сохранять </a:t>
            </a:r>
            <a:r>
              <a:rPr lang="ru-RU" sz="1200" dirty="0">
                <a:latin typeface="Arial Narrow" panose="020B0606020202030204" pitchFamily="34" charset="0"/>
              </a:rPr>
              <a:t>визуальный контакт с БПЛА, не пытаясь приблизиться к </a:t>
            </a:r>
            <a:r>
              <a:rPr lang="ru-RU" sz="1200" dirty="0" smtClean="0">
                <a:latin typeface="Arial Narrow" panose="020B0606020202030204" pitchFamily="34" charset="0"/>
              </a:rPr>
              <a:t>нему, в </a:t>
            </a:r>
            <a:r>
              <a:rPr lang="ru-RU" sz="1200" dirty="0">
                <a:latin typeface="Arial Narrow" panose="020B0606020202030204" pitchFamily="34" charset="0"/>
              </a:rPr>
              <a:t>том числе при снижении или приземлении БПЛА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22227" y="4251921"/>
            <a:ext cx="3210494" cy="9194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latin typeface="Arial Narrow" panose="020B0606020202030204" pitchFamily="34" charset="0"/>
              </a:rPr>
              <a:t>Когда </a:t>
            </a:r>
            <a:r>
              <a:rPr lang="ru-RU" sz="1200" dirty="0">
                <a:latin typeface="Arial Narrow" panose="020B0606020202030204" pitchFamily="34" charset="0"/>
              </a:rPr>
              <a:t>БПЛА находится в воздушном пространстве над территорией объекта, наблюдатель осуществляет наблюдение за БПЛА и докладывает руководителю объекта об изменении его территориального </a:t>
            </a:r>
            <a:r>
              <a:rPr lang="ru-RU" sz="1200" dirty="0" smtClean="0">
                <a:latin typeface="Arial Narrow" panose="020B0606020202030204" pitchFamily="34" charset="0"/>
              </a:rPr>
              <a:t>положения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66157" y="5941566"/>
            <a:ext cx="3521031" cy="9194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З</a:t>
            </a:r>
            <a:r>
              <a:rPr lang="ru-RU" sz="1200" dirty="0" smtClean="0">
                <a:latin typeface="Arial Narrow" panose="020B0606020202030204" pitchFamily="34" charset="0"/>
              </a:rPr>
              <a:t>апрещается </a:t>
            </a:r>
            <a:r>
              <a:rPr lang="ru-RU" sz="1200" dirty="0">
                <a:latin typeface="Arial Narrow" panose="020B0606020202030204" pitchFamily="34" charset="0"/>
              </a:rPr>
              <a:t>находиться в прямой видимости по отношению к БПЛА, пытаться сбить его подручными предметами и иными средствами поражения, пользоваться вблизи радиоаппаратурой, мобильными телефонами, устройствами GPS/ГЛОНАСС</a:t>
            </a:r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710828" y="6093292"/>
            <a:ext cx="3040893" cy="9194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К</a:t>
            </a:r>
            <a:r>
              <a:rPr lang="ru-RU" sz="1200" dirty="0" smtClean="0">
                <a:latin typeface="Arial Narrow" panose="020B0606020202030204" pitchFamily="34" charset="0"/>
              </a:rPr>
              <a:t>атегорически </a:t>
            </a:r>
            <a:r>
              <a:rPr lang="ru-RU" sz="1200" dirty="0">
                <a:latin typeface="Arial Narrow" panose="020B0606020202030204" pitchFamily="34" charset="0"/>
              </a:rPr>
              <a:t>запрещается при падении БВС трогать, вскрывать, передвигать или предпринимать какие-либо иные действия с обнаруженным предметом</a:t>
            </a:r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971890" y="11737"/>
            <a:ext cx="414432" cy="41443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1495082" y="875086"/>
            <a:ext cx="1260897" cy="1260897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8643877" y="52553"/>
            <a:ext cx="3619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Персонал образовательной организации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8642" y="1580177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09610" y="1551208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7815" y="1542027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4371" y="3680105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58674" y="3682613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97814" y="3655805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86105" y="5670934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7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85315" y="5670933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03449" y="4192660"/>
            <a:ext cx="32708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. В случае посадки (падения) </a:t>
            </a:r>
            <a:r>
              <a:rPr lang="ru-RU" sz="1200" dirty="0" smtClean="0">
                <a:latin typeface="Arial Narrow" panose="020B0606020202030204" pitchFamily="34" charset="0"/>
              </a:rPr>
              <a:t>БВС </a:t>
            </a:r>
            <a:r>
              <a:rPr lang="ru-RU" sz="1200" dirty="0">
                <a:latin typeface="Arial Narrow" panose="020B0606020202030204" pitchFamily="34" charset="0"/>
              </a:rPr>
              <a:t>на </a:t>
            </a:r>
            <a:r>
              <a:rPr lang="ru-RU" sz="1200" dirty="0" smtClean="0">
                <a:latin typeface="Arial Narrow" panose="020B0606020202030204" pitchFamily="34" charset="0"/>
              </a:rPr>
              <a:t>территорию административных </a:t>
            </a:r>
            <a:r>
              <a:rPr lang="ru-RU" sz="1200" dirty="0">
                <a:latin typeface="Arial Narrow" panose="020B0606020202030204" pitchFamily="34" charset="0"/>
              </a:rPr>
              <a:t>зданий наблюдатель проводит </a:t>
            </a:r>
            <a:r>
              <a:rPr lang="ru-RU" sz="1200" dirty="0" smtClean="0">
                <a:latin typeface="Arial Narrow" panose="020B0606020202030204" pitchFamily="34" charset="0"/>
              </a:rPr>
              <a:t>все </a:t>
            </a:r>
            <a:r>
              <a:rPr lang="ru-RU" sz="1200" dirty="0">
                <a:latin typeface="Arial Narrow" panose="020B0606020202030204" pitchFamily="34" charset="0"/>
              </a:rPr>
              <a:t>мероприятия в соответствии с инструкцией по действиям при обнаружении подозрительного предмета на территории объекта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5543019" y="791464"/>
            <a:ext cx="1196088" cy="11960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9602951" y="748141"/>
            <a:ext cx="1302319" cy="130231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1565643" y="3214449"/>
            <a:ext cx="1119774" cy="111977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/>
          <a:stretch/>
        </p:blipFill>
        <p:spPr>
          <a:xfrm>
            <a:off x="5713883" y="3127708"/>
            <a:ext cx="1206515" cy="120651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/>
          <a:stretch/>
        </p:blipFill>
        <p:spPr>
          <a:xfrm>
            <a:off x="8481556" y="4975736"/>
            <a:ext cx="1258027" cy="12580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/>
        </p:blipFill>
        <p:spPr>
          <a:xfrm>
            <a:off x="3253545" y="4869569"/>
            <a:ext cx="1093751" cy="10937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199"/>
          <a:stretch/>
        </p:blipFill>
        <p:spPr>
          <a:xfrm>
            <a:off x="9323327" y="2854064"/>
            <a:ext cx="2159659" cy="13386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7855" y="2226186"/>
            <a:ext cx="3306278" cy="11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П</a:t>
            </a:r>
            <a:r>
              <a:rPr lang="ru-RU" sz="1200" dirty="0" smtClean="0">
                <a:latin typeface="Arial Narrow" panose="020B0606020202030204" pitchFamily="34" charset="0"/>
              </a:rPr>
              <a:t>ри </a:t>
            </a:r>
            <a:r>
              <a:rPr lang="ru-RU" sz="1200" dirty="0">
                <a:latin typeface="Arial Narrow" panose="020B0606020202030204" pitchFamily="34" charset="0"/>
              </a:rPr>
              <a:t>нахождении вне здания объекта немедленно уйти в сторону от опасности, по возможности покинуть территорию объекта и сообщить родителям </a:t>
            </a:r>
            <a:r>
              <a:rPr lang="ru-RU" sz="1200" dirty="0" smtClean="0">
                <a:latin typeface="Arial Narrow" panose="020B0606020202030204" pitchFamily="34" charset="0"/>
              </a:rPr>
              <a:t>о </a:t>
            </a:r>
            <a:r>
              <a:rPr lang="ru-RU" sz="1200" dirty="0">
                <a:latin typeface="Arial Narrow" panose="020B0606020202030204" pitchFamily="34" charset="0"/>
              </a:rPr>
              <a:t>своем месте нахождения, в случае нахождения в непосредственной близости работника организации сообщить ему об опасности и </a:t>
            </a:r>
            <a:r>
              <a:rPr lang="ru-RU" sz="1200" dirty="0" smtClean="0">
                <a:latin typeface="Arial Narrow" panose="020B0606020202030204" pitchFamily="34" charset="0"/>
              </a:rPr>
              <a:t>действовать </a:t>
            </a:r>
            <a:r>
              <a:rPr lang="ru-RU" sz="1200" dirty="0">
                <a:latin typeface="Arial Narrow" panose="020B0606020202030204" pitchFamily="34" charset="0"/>
              </a:rPr>
              <a:t>по его указаниям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31488" y="2280681"/>
            <a:ext cx="3221728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П</a:t>
            </a:r>
            <a:r>
              <a:rPr lang="ru-RU" sz="1200" dirty="0" smtClean="0">
                <a:latin typeface="Arial Narrow" panose="020B0606020202030204" pitchFamily="34" charset="0"/>
              </a:rPr>
              <a:t>ри </a:t>
            </a:r>
            <a:r>
              <a:rPr lang="ru-RU" sz="1200" dirty="0">
                <a:latin typeface="Arial Narrow" panose="020B0606020202030204" pitchFamily="34" charset="0"/>
              </a:rPr>
              <a:t>нахождении в здании переместиться в ближайшее помещение или в сторону работника образовательной организации, сообщить ему об опасности и далее действовать по его указаниям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604110" y="2407032"/>
            <a:ext cx="2522115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latin typeface="Arial Narrow" panose="020B0606020202030204" pitchFamily="34" charset="0"/>
              </a:rPr>
              <a:t>Действовать </a:t>
            </a:r>
            <a:r>
              <a:rPr lang="ru-RU" sz="1200" dirty="0">
                <a:latin typeface="Arial Narrow" panose="020B0606020202030204" pitchFamily="34" charset="0"/>
              </a:rPr>
              <a:t>по распоряжению руководителя, охранника или работника образовательной </a:t>
            </a:r>
            <a:r>
              <a:rPr lang="ru-RU" sz="1200" dirty="0" smtClean="0">
                <a:latin typeface="Arial Narrow" panose="020B0606020202030204" pitchFamily="34" charset="0"/>
              </a:rPr>
              <a:t>организации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7449" y="11737"/>
            <a:ext cx="8990076" cy="631860"/>
          </a:xfrm>
        </p:spPr>
        <p:txBody>
          <a:bodyPr>
            <a:normAutofit/>
          </a:bodyPr>
          <a:lstStyle/>
          <a:p>
            <a:r>
              <a:rPr lang="ru-RU" sz="3400" b="1" dirty="0">
                <a:solidFill>
                  <a:srgbClr val="FF0000"/>
                </a:solidFill>
                <a:latin typeface="Arial Narrow" panose="020B0606020202030204" pitchFamily="34" charset="0"/>
              </a:rPr>
              <a:t>Обнаружение БПЛА</a:t>
            </a:r>
            <a:endParaRPr lang="en-IN" sz="34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14097" y="5318294"/>
            <a:ext cx="2158178" cy="592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latin typeface="Arial Narrow" panose="020B0606020202030204" pitchFamily="34" charset="0"/>
              </a:rPr>
              <a:t>В случае</a:t>
            </a:r>
            <a:r>
              <a:rPr lang="ru-RU" sz="1200" dirty="0">
                <a:latin typeface="Arial Narrow" panose="020B0606020202030204" pitchFamily="34" charset="0"/>
              </a:rPr>
              <a:t> эвакуации сохранять </a:t>
            </a:r>
            <a:endParaRPr lang="ru-RU" sz="1200" dirty="0" smtClean="0">
              <a:latin typeface="Arial Narrow" panose="020B060602020203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1200" dirty="0" smtClean="0">
                <a:latin typeface="Arial Narrow" panose="020B0606020202030204" pitchFamily="34" charset="0"/>
              </a:rPr>
              <a:t>спокойствие</a:t>
            </a:r>
            <a:r>
              <a:rPr lang="ru-RU" sz="1200" dirty="0">
                <a:latin typeface="Arial Narrow" panose="020B0606020202030204" pitchFamily="34" charset="0"/>
              </a:rPr>
              <a:t>, отключить средства связи</a:t>
            </a:r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05283" y="5224580"/>
            <a:ext cx="2944154" cy="592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О</a:t>
            </a:r>
            <a:r>
              <a:rPr lang="ru-RU" sz="1200" dirty="0" smtClean="0">
                <a:latin typeface="Arial Narrow" panose="020B0606020202030204" pitchFamily="34" charset="0"/>
              </a:rPr>
              <a:t>казывать </a:t>
            </a:r>
            <a:r>
              <a:rPr lang="ru-RU" sz="1200" dirty="0">
                <a:latin typeface="Arial Narrow" panose="020B0606020202030204" pitchFamily="34" charset="0"/>
              </a:rPr>
              <a:t>помощь и поддержку другим обучающимся только по указанию работников образовательной организации</a:t>
            </a:r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971890" y="126084"/>
            <a:ext cx="414432" cy="414432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8476160" y="156221"/>
            <a:ext cx="37934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Обучающиеся</a:t>
            </a:r>
            <a:endParaRPr lang="ru-RU" sz="20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2034955" y="1071252"/>
            <a:ext cx="1172697" cy="11571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3750331" y="4051765"/>
            <a:ext cx="1167603" cy="11728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22441" y="1569903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53151" y="1539778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28601" y="1554733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4450" y="4516118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93081" y="4577551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5751680" y="1003103"/>
            <a:ext cx="1241001" cy="12410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9266855" y="1277389"/>
            <a:ext cx="1349429" cy="1109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/>
        </p:blipFill>
        <p:spPr>
          <a:xfrm rot="14324650">
            <a:off x="7624200" y="4076488"/>
            <a:ext cx="1344548" cy="13445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2280" y="2182912"/>
            <a:ext cx="30144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latin typeface="Arial Narrow" panose="020B0606020202030204" pitchFamily="34" charset="0"/>
              </a:rPr>
              <a:t>Сообщить руководителю объекта</a:t>
            </a:r>
            <a:r>
              <a:rPr lang="ru-RU" sz="1200" dirty="0">
                <a:latin typeface="Arial Narrow" panose="020B0606020202030204" pitchFamily="34" charset="0"/>
              </a:rPr>
              <a:t/>
            </a:r>
            <a:br>
              <a:rPr lang="ru-RU" sz="1200" dirty="0">
                <a:latin typeface="Arial Narrow" panose="020B0606020202030204" pitchFamily="34" charset="0"/>
              </a:rPr>
            </a:br>
            <a:r>
              <a:rPr lang="ru-RU" sz="1200" dirty="0">
                <a:latin typeface="Arial Narrow" panose="020B0606020202030204" pitchFamily="34" charset="0"/>
              </a:rPr>
              <a:t>об обнаружении БПЛА вблизи или над охраняемым объектом, характере его </a:t>
            </a:r>
            <a:r>
              <a:rPr lang="ru-RU" sz="1200" dirty="0" smtClean="0">
                <a:latin typeface="Arial Narrow" panose="020B0606020202030204" pitchFamily="34" charset="0"/>
              </a:rPr>
              <a:t>действий. Проинформировать территориальные </a:t>
            </a:r>
            <a:r>
              <a:rPr lang="ru-RU" sz="1200" dirty="0">
                <a:latin typeface="Arial Narrow" panose="020B0606020202030204" pitchFamily="34" charset="0"/>
              </a:rPr>
              <a:t>органы внутренних дел </a:t>
            </a:r>
            <a:r>
              <a:rPr lang="ru-RU" sz="1200" dirty="0" smtClean="0">
                <a:latin typeface="Arial Narrow" panose="020B0606020202030204" pitchFamily="34" charset="0"/>
              </a:rPr>
              <a:t>(ЕДДС </a:t>
            </a:r>
            <a:r>
              <a:rPr lang="ru-RU" sz="1200" dirty="0">
                <a:latin typeface="Arial Narrow" panose="020B0606020202030204" pitchFamily="34" charset="0"/>
              </a:rPr>
              <a:t>тел. 112)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34183" y="2261560"/>
            <a:ext cx="2903784" cy="11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latin typeface="Arial Narrow" panose="020B0606020202030204" pitchFamily="34" charset="0"/>
              </a:rPr>
              <a:t>Вести </a:t>
            </a:r>
            <a:r>
              <a:rPr lang="ru-RU" sz="1200" dirty="0">
                <a:latin typeface="Arial Narrow" panose="020B0606020202030204" pitchFamily="34" charset="0"/>
              </a:rPr>
              <a:t>наблюдение за БПЛА, осуществить по возможности фиксацию его характерных конструктивных особенностей , нанесенных на БПЛА номеров, опознавательных знаков, </a:t>
            </a:r>
            <a:r>
              <a:rPr lang="ru-RU" sz="1200" dirty="0" smtClean="0">
                <a:latin typeface="Arial Narrow" panose="020B0606020202030204" pitchFamily="34" charset="0"/>
              </a:rPr>
              <a:t>по </a:t>
            </a:r>
            <a:r>
              <a:rPr lang="ru-RU" sz="1200" dirty="0">
                <a:latin typeface="Arial Narrow" panose="020B0606020202030204" pitchFamily="34" charset="0"/>
              </a:rPr>
              <a:t>возможности произвести видео </a:t>
            </a:r>
            <a:br>
              <a:rPr lang="ru-RU" sz="1200" dirty="0">
                <a:latin typeface="Arial Narrow" panose="020B0606020202030204" pitchFamily="34" charset="0"/>
              </a:rPr>
            </a:br>
            <a:r>
              <a:rPr lang="ru-RU" sz="1200" dirty="0">
                <a:latin typeface="Arial Narrow" panose="020B0606020202030204" pitchFamily="34" charset="0"/>
              </a:rPr>
              <a:t>или фотосъемку с использованием </a:t>
            </a:r>
            <a:r>
              <a:rPr lang="ru-RU" sz="1200" dirty="0" smtClean="0">
                <a:latin typeface="Arial Narrow" panose="020B0606020202030204" pitchFamily="34" charset="0"/>
              </a:rPr>
              <a:t>мобильного </a:t>
            </a:r>
            <a:r>
              <a:rPr lang="ru-RU" sz="1200" dirty="0">
                <a:latin typeface="Arial Narrow" panose="020B0606020202030204" pitchFamily="34" charset="0"/>
              </a:rPr>
              <a:t>телефона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47166" y="2262190"/>
            <a:ext cx="2218611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У</a:t>
            </a:r>
            <a:r>
              <a:rPr lang="ru-RU" sz="1200" dirty="0" smtClean="0">
                <a:latin typeface="Arial Narrow" panose="020B0606020202030204" pitchFamily="34" charset="0"/>
              </a:rPr>
              <a:t>силить </a:t>
            </a:r>
            <a:r>
              <a:rPr lang="ru-RU" sz="1200" dirty="0">
                <a:latin typeface="Arial Narrow" panose="020B0606020202030204" pitchFamily="34" charset="0"/>
              </a:rPr>
              <a:t>пропускной режим и  наблюдение за охраняемым объектом</a:t>
            </a:r>
            <a:endParaRPr lang="ru-RU" sz="1200" dirty="0">
              <a:solidFill>
                <a:schemeClr val="dk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7449" y="11737"/>
            <a:ext cx="8990076" cy="631860"/>
          </a:xfrm>
        </p:spPr>
        <p:txBody>
          <a:bodyPr>
            <a:normAutofit/>
          </a:bodyPr>
          <a:lstStyle/>
          <a:p>
            <a:r>
              <a:rPr lang="ru-RU" sz="3400" b="1" dirty="0">
                <a:solidFill>
                  <a:srgbClr val="FF0000"/>
                </a:solidFill>
                <a:latin typeface="Arial Narrow" panose="020B0606020202030204" pitchFamily="34" charset="0"/>
              </a:rPr>
              <a:t>Обнаружение БПЛА</a:t>
            </a:r>
            <a:endParaRPr lang="en-IN" sz="3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844763" y="2193848"/>
            <a:ext cx="2653229" cy="7559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latin typeface="Arial Narrow" panose="020B0606020202030204" pitchFamily="34" charset="0"/>
              </a:rPr>
              <a:t>Быть в </a:t>
            </a:r>
            <a:r>
              <a:rPr lang="ru-RU" sz="1200" dirty="0">
                <a:latin typeface="Arial Narrow" panose="020B0606020202030204" pitchFamily="34" charset="0"/>
              </a:rPr>
              <a:t>готовности обеспечить незамедлительную передачу тревожного сообщения, зафиксировать время события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94243" y="4296324"/>
            <a:ext cx="2298186" cy="592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Б</a:t>
            </a:r>
            <a:r>
              <a:rPr lang="ru-RU" sz="1200" dirty="0" smtClean="0">
                <a:latin typeface="Arial Narrow" panose="020B0606020202030204" pitchFamily="34" charset="0"/>
              </a:rPr>
              <a:t>ыть </a:t>
            </a:r>
            <a:r>
              <a:rPr lang="ru-RU" sz="1200" dirty="0">
                <a:latin typeface="Arial Narrow" panose="020B0606020202030204" pitchFamily="34" charset="0"/>
              </a:rPr>
              <a:t>в готовности обеспечить открытие и доступность коридоров и эвакуационных выходов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41468" y="5814907"/>
            <a:ext cx="4131805" cy="10828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latin typeface="Arial Narrow" panose="020B0606020202030204" pitchFamily="34" charset="0"/>
              </a:rPr>
              <a:t>При </a:t>
            </a:r>
            <a:r>
              <a:rPr lang="ru-RU" sz="1200" dirty="0">
                <a:latin typeface="Arial Narrow" panose="020B0606020202030204" pitchFamily="34" charset="0"/>
              </a:rPr>
              <a:t>наблюдении за БПЛА обратить внимание за подвешенными на БПЛА предметами, а при </a:t>
            </a:r>
            <a:r>
              <a:rPr lang="ru-RU" sz="1200" dirty="0" smtClean="0">
                <a:latin typeface="Arial Narrow" panose="020B0606020202030204" pitchFamily="34" charset="0"/>
              </a:rPr>
              <a:t>их сбросе на </a:t>
            </a:r>
            <a:r>
              <a:rPr lang="ru-RU" sz="1200" dirty="0">
                <a:latin typeface="Arial Narrow" panose="020B0606020202030204" pitchFamily="34" charset="0"/>
              </a:rPr>
              <a:t>территорию охраняемого </a:t>
            </a:r>
            <a:r>
              <a:rPr lang="ru-RU" sz="1200" dirty="0" smtClean="0">
                <a:latin typeface="Arial Narrow" panose="020B0606020202030204" pitchFamily="34" charset="0"/>
              </a:rPr>
              <a:t>объекта, </a:t>
            </a:r>
            <a:r>
              <a:rPr lang="ru-RU" sz="1200" dirty="0">
                <a:latin typeface="Arial Narrow" panose="020B0606020202030204" pitchFamily="34" charset="0"/>
              </a:rPr>
              <a:t>зафиксировать время и место падения предмета, </a:t>
            </a:r>
            <a:r>
              <a:rPr lang="ru-RU" sz="1200" dirty="0" smtClean="0">
                <a:latin typeface="Arial Narrow" panose="020B0606020202030204" pitchFamily="34" charset="0"/>
              </a:rPr>
              <a:t>сообщить </a:t>
            </a:r>
            <a:r>
              <a:rPr lang="ru-RU" sz="1200" dirty="0">
                <a:latin typeface="Arial Narrow" panose="020B0606020202030204" pitchFamily="34" charset="0"/>
              </a:rPr>
              <a:t>об этом руководителю </a:t>
            </a:r>
            <a:r>
              <a:rPr lang="ru-RU" sz="1200" dirty="0" smtClean="0">
                <a:latin typeface="Arial Narrow" panose="020B0606020202030204" pitchFamily="34" charset="0"/>
              </a:rPr>
              <a:t>объекта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smtClean="0">
                <a:latin typeface="Arial Narrow" panose="020B0606020202030204" pitchFamily="34" charset="0"/>
              </a:rPr>
              <a:t>и </a:t>
            </a:r>
            <a:r>
              <a:rPr lang="ru-RU" sz="1200" dirty="0">
                <a:latin typeface="Arial Narrow" panose="020B0606020202030204" pitchFamily="34" charset="0"/>
              </a:rPr>
              <a:t>в дежурную часть </a:t>
            </a:r>
            <a:r>
              <a:rPr lang="ru-RU" sz="1200" dirty="0" smtClean="0">
                <a:latin typeface="Arial Narrow" panose="020B0606020202030204" pitchFamily="34" charset="0"/>
              </a:rPr>
              <a:t>ОВД, </a:t>
            </a:r>
            <a:r>
              <a:rPr lang="ru-RU" sz="1200" dirty="0">
                <a:latin typeface="Arial Narrow" panose="020B0606020202030204" pitchFamily="34" charset="0"/>
              </a:rPr>
              <a:t>не подходить, не трогать </a:t>
            </a:r>
            <a:r>
              <a:rPr lang="ru-RU" sz="1200" dirty="0" smtClean="0">
                <a:latin typeface="Arial Narrow" panose="020B0606020202030204" pitchFamily="34" charset="0"/>
              </a:rPr>
              <a:t>и ограничить </a:t>
            </a:r>
            <a:r>
              <a:rPr lang="ru-RU" sz="1200" dirty="0">
                <a:latin typeface="Arial Narrow" panose="020B0606020202030204" pitchFamily="34" charset="0"/>
              </a:rPr>
              <a:t>доступ людей в зону падения предмета с </a:t>
            </a:r>
            <a:r>
              <a:rPr lang="ru-RU" sz="1200" dirty="0" smtClean="0">
                <a:latin typeface="Arial Narrow" panose="020B0606020202030204" pitchFamily="34" charset="0"/>
              </a:rPr>
              <a:t>БПЛА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766707" y="6065060"/>
            <a:ext cx="3060543" cy="592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П</a:t>
            </a:r>
            <a:r>
              <a:rPr lang="ru-RU" sz="1200" dirty="0" smtClean="0">
                <a:latin typeface="Arial Narrow" panose="020B0606020202030204" pitchFamily="34" charset="0"/>
              </a:rPr>
              <a:t>ри </a:t>
            </a:r>
            <a:r>
              <a:rPr lang="ru-RU" sz="1200" dirty="0">
                <a:latin typeface="Arial Narrow" panose="020B0606020202030204" pitchFamily="34" charset="0"/>
              </a:rPr>
              <a:t>посадке или падении БПЛА на территорию охраняемого объекта действовать аналогично, как при падении предмета </a:t>
            </a:r>
            <a:r>
              <a:rPr lang="ru-RU" sz="1200" dirty="0" smtClean="0">
                <a:latin typeface="Arial Narrow" panose="020B0606020202030204" pitchFamily="34" charset="0"/>
              </a:rPr>
              <a:t>с </a:t>
            </a:r>
            <a:r>
              <a:rPr lang="ru-RU" sz="1200" dirty="0">
                <a:latin typeface="Arial Narrow" panose="020B0606020202030204" pitchFamily="34" charset="0"/>
              </a:rPr>
              <a:t>БПЛА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971890" y="11737"/>
            <a:ext cx="414432" cy="414432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8691327" y="89010"/>
            <a:ext cx="3060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Работник охраны </a:t>
            </a:r>
            <a:r>
              <a:rPr lang="ru-RU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организации/в здании </a:t>
            </a:r>
            <a:endParaRPr lang="ru-RU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9609042" y="852699"/>
            <a:ext cx="1314344" cy="128539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2193202" y="4885731"/>
            <a:ext cx="1021053" cy="10210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9575174" y="2902189"/>
            <a:ext cx="1348212" cy="134821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04968" y="1544192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75009" y="1577405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34410" y="1575686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67366" y="1564109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87473" y="3694797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4183" y="3718858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81486" y="5171690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73318" y="5259649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9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42437" y="4187555"/>
            <a:ext cx="28780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Осуществлять </a:t>
            </a:r>
            <a:r>
              <a:rPr lang="ru-RU" sz="1200" dirty="0">
                <a:latin typeface="Arial Narrow" panose="020B0606020202030204" pitchFamily="34" charset="0"/>
                <a:ea typeface="Times New Roman" panose="02020603050405020304" pitchFamily="18" charset="0"/>
              </a:rPr>
              <a:t>контроль за проведением эвакуации людей в соответствии с планом эвакуации (при ее проведении)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49566" y="4202789"/>
            <a:ext cx="331303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Поддерживать </a:t>
            </a:r>
            <a:r>
              <a:rPr lang="ru-RU" sz="1200" dirty="0">
                <a:latin typeface="Arial Narrow" panose="020B0606020202030204" pitchFamily="34" charset="0"/>
                <a:ea typeface="Times New Roman" panose="02020603050405020304" pitchFamily="18" charset="0"/>
              </a:rPr>
              <a:t>постоянную связь с дежурной частью службы охраны, а также с прибывающими нарядами оперативных служб, докладывая о принимаемых мерах  и складывающейся  обстановке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79106" y="3694797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7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1330534" y="801419"/>
            <a:ext cx="1302319" cy="130231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tretch/>
        </p:blipFill>
        <p:spPr>
          <a:xfrm>
            <a:off x="4421843" y="960851"/>
            <a:ext cx="1206515" cy="120651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/>
          <a:stretch/>
        </p:blipFill>
        <p:spPr>
          <a:xfrm>
            <a:off x="6606434" y="865679"/>
            <a:ext cx="2300074" cy="128004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/>
        </p:blipFill>
        <p:spPr>
          <a:xfrm>
            <a:off x="2152628" y="3315313"/>
            <a:ext cx="981011" cy="98101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/>
          <a:stretch/>
        </p:blipFill>
        <p:spPr>
          <a:xfrm>
            <a:off x="6181489" y="3000162"/>
            <a:ext cx="1196088" cy="119608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199"/>
          <a:stretch/>
        </p:blipFill>
        <p:spPr>
          <a:xfrm>
            <a:off x="9420438" y="4923613"/>
            <a:ext cx="1894587" cy="117439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22083" y="6015076"/>
            <a:ext cx="356924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chemeClr val="dk1"/>
                </a:solidFill>
                <a:latin typeface="Arial Narrow" panose="020B0606020202030204" pitchFamily="34" charset="0"/>
              </a:rPr>
              <a:t>Д</a:t>
            </a:r>
            <a:r>
              <a:rPr lang="ru-RU" sz="1200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ождаться </a:t>
            </a:r>
            <a:r>
              <a:rPr lang="ru-RU" sz="1200" dirty="0">
                <a:solidFill>
                  <a:schemeClr val="dk1"/>
                </a:solidFill>
                <a:latin typeface="Arial Narrow" panose="020B0606020202030204" pitchFamily="34" charset="0"/>
              </a:rPr>
              <a:t>прибытия сотрудников правоохранительных органов, указать место расположения предмета. Далее действовать согласно указанию сотрудников правоохранительных органов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3"/>
          <a:stretch/>
        </p:blipFill>
        <p:spPr>
          <a:xfrm>
            <a:off x="5619703" y="4457113"/>
            <a:ext cx="1973461" cy="197346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179106" y="5305975"/>
            <a:ext cx="775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10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2246" y="2055046"/>
            <a:ext cx="2263396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Н</a:t>
            </a:r>
            <a:r>
              <a:rPr lang="ru-RU" sz="1200" dirty="0" smtClean="0">
                <a:latin typeface="Arial Narrow" panose="020B0606020202030204" pitchFamily="34" charset="0"/>
              </a:rPr>
              <a:t>езамедлительно </a:t>
            </a:r>
            <a:r>
              <a:rPr lang="ru-RU" sz="1200" dirty="0">
                <a:latin typeface="Arial Narrow" panose="020B0606020202030204" pitchFamily="34" charset="0"/>
              </a:rPr>
              <a:t>информировать о происшествии оперативные </a:t>
            </a:r>
            <a:r>
              <a:rPr lang="ru-RU" sz="1200" dirty="0" smtClean="0">
                <a:latin typeface="Arial Narrow" panose="020B0606020202030204" pitchFamily="34" charset="0"/>
              </a:rPr>
              <a:t>службы, вышестоящий орган, руководителя при его отсутствии 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6022" y="2093222"/>
            <a:ext cx="2909785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Н</a:t>
            </a:r>
            <a:r>
              <a:rPr lang="ru-RU" sz="1200" dirty="0" smtClean="0">
                <a:latin typeface="Arial Narrow" panose="020B0606020202030204" pitchFamily="34" charset="0"/>
              </a:rPr>
              <a:t>езамедлительно </a:t>
            </a:r>
            <a:r>
              <a:rPr lang="ru-RU" sz="1200" dirty="0">
                <a:latin typeface="Arial Narrow" panose="020B0606020202030204" pitchFamily="34" charset="0"/>
              </a:rPr>
              <a:t>прибыть к месту происшествия и, не приближаясь к нему, оценить обстановку и принять решение </a:t>
            </a:r>
            <a:br>
              <a:rPr lang="ru-RU" sz="1200" dirty="0">
                <a:latin typeface="Arial Narrow" panose="020B0606020202030204" pitchFamily="34" charset="0"/>
              </a:rPr>
            </a:br>
            <a:r>
              <a:rPr lang="ru-RU" sz="1200" dirty="0">
                <a:latin typeface="Arial Narrow" panose="020B0606020202030204" pitchFamily="34" charset="0"/>
              </a:rPr>
              <a:t>о направлениях и способах эвакуации людей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97450" y="2030809"/>
            <a:ext cx="28794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О</a:t>
            </a:r>
            <a:r>
              <a:rPr lang="ru-RU" sz="1200" dirty="0" smtClean="0">
                <a:latin typeface="Arial Narrow" panose="020B0606020202030204" pitchFamily="34" charset="0"/>
              </a:rPr>
              <a:t>беспечить информирование </a:t>
            </a:r>
            <a:r>
              <a:rPr lang="ru-RU" sz="1200" dirty="0">
                <a:latin typeface="Arial Narrow" panose="020B0606020202030204" pitchFamily="34" charset="0"/>
              </a:rPr>
              <a:t>людей, находящихся в близлежащих к опасной </a:t>
            </a:r>
            <a:r>
              <a:rPr lang="ru-RU" sz="1200" dirty="0" smtClean="0">
                <a:latin typeface="Arial Narrow" panose="020B0606020202030204" pitchFamily="34" charset="0"/>
              </a:rPr>
              <a:t>зоне</a:t>
            </a:r>
            <a:r>
              <a:rPr lang="ru-RU" sz="1200" dirty="0">
                <a:latin typeface="Arial Narrow" panose="020B0606020202030204" pitchFamily="34" charset="0"/>
              </a:rPr>
              <a:t/>
            </a:r>
            <a:br>
              <a:rPr lang="ru-RU" sz="1200" dirty="0">
                <a:latin typeface="Arial Narrow" panose="020B0606020202030204" pitchFamily="34" charset="0"/>
              </a:rPr>
            </a:br>
            <a:r>
              <a:rPr lang="ru-RU" sz="1200" dirty="0">
                <a:latin typeface="Arial Narrow" panose="020B0606020202030204" pitchFamily="34" charset="0"/>
              </a:rPr>
              <a:t>о происшествии и необходимости эвакуации в целях недопущения жертв в случае возможной повторной </a:t>
            </a:r>
            <a:r>
              <a:rPr lang="ru-RU" sz="1200" dirty="0" smtClean="0">
                <a:latin typeface="Arial Narrow" panose="020B0606020202030204" pitchFamily="34" charset="0"/>
              </a:rPr>
              <a:t>детонации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5934" y="76988"/>
            <a:ext cx="8990076" cy="63186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Срабатывание на территории образовательной организации взрывного устройства, </a:t>
            </a:r>
            <a:r>
              <a:rPr lang="ru-RU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в 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том числе доставленного беспилотным летательным аппаратом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495265" y="2012379"/>
            <a:ext cx="2755376" cy="7559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Ч</a:t>
            </a:r>
            <a:r>
              <a:rPr lang="ru-RU" sz="1200" dirty="0" smtClean="0">
                <a:latin typeface="Arial Narrow" panose="020B0606020202030204" pitchFamily="34" charset="0"/>
              </a:rPr>
              <a:t>ерез </a:t>
            </a:r>
            <a:r>
              <a:rPr lang="ru-RU" sz="1200" dirty="0">
                <a:latin typeface="Arial Narrow" panose="020B0606020202030204" pitchFamily="34" charset="0"/>
              </a:rPr>
              <a:t>назначенных лиц вести наблюдение за местом происшествия, находясь на безопасном удалении до прибытия оперативных служб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18159" y="4175325"/>
            <a:ext cx="2828558" cy="4290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О</a:t>
            </a:r>
            <a:r>
              <a:rPr lang="ru-RU" sz="1200" dirty="0" smtClean="0">
                <a:latin typeface="Arial Narrow" panose="020B0606020202030204" pitchFamily="34" charset="0"/>
              </a:rPr>
              <a:t>беспечить </a:t>
            </a:r>
            <a:r>
              <a:rPr lang="ru-RU" sz="1200" dirty="0">
                <a:latin typeface="Arial Narrow" panose="020B0606020202030204" pitchFamily="34" charset="0"/>
              </a:rPr>
              <a:t>эвакуацию людей в соответствии с планом эвакуации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56893" y="4124649"/>
            <a:ext cx="2687117" cy="7559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П</a:t>
            </a:r>
            <a:r>
              <a:rPr lang="ru-RU" sz="1200" dirty="0" smtClean="0">
                <a:latin typeface="Arial Narrow" panose="020B0606020202030204" pitchFamily="34" charset="0"/>
              </a:rPr>
              <a:t>о </a:t>
            </a:r>
            <a:r>
              <a:rPr lang="ru-RU" sz="1200" dirty="0">
                <a:latin typeface="Arial Narrow" panose="020B0606020202030204" pitchFamily="34" charset="0"/>
              </a:rPr>
              <a:t>завершении эвакуации дать указание об информировании </a:t>
            </a:r>
            <a:r>
              <a:rPr lang="ru-RU" sz="1200" dirty="0" smtClean="0">
                <a:latin typeface="Arial Narrow" panose="020B0606020202030204" pitchFamily="34" charset="0"/>
              </a:rPr>
              <a:t>родителей </a:t>
            </a:r>
            <a:r>
              <a:rPr lang="ru-RU" sz="1200" dirty="0">
                <a:latin typeface="Arial Narrow" panose="020B0606020202030204" pitchFamily="34" charset="0"/>
              </a:rPr>
              <a:t>о временном прекращении учебного процесса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628660" y="4111753"/>
            <a:ext cx="2530970" cy="592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Н</a:t>
            </a:r>
            <a:r>
              <a:rPr lang="ru-RU" sz="1200" dirty="0" smtClean="0">
                <a:latin typeface="Arial Narrow" panose="020B0606020202030204" pitchFamily="34" charset="0"/>
              </a:rPr>
              <a:t>аправить </a:t>
            </a:r>
            <a:r>
              <a:rPr lang="ru-RU" sz="1200" dirty="0">
                <a:latin typeface="Arial Narrow" panose="020B0606020202030204" pitchFamily="34" charset="0"/>
              </a:rPr>
              <a:t>к месту сбора назначенных лиц для осуществления контроля за передачей обучающихся </a:t>
            </a:r>
            <a:r>
              <a:rPr lang="ru-RU" sz="1200" dirty="0" smtClean="0">
                <a:latin typeface="Arial Narrow" panose="020B0606020202030204" pitchFamily="34" charset="0"/>
              </a:rPr>
              <a:t>родителям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432438" y="5958778"/>
            <a:ext cx="3597794" cy="7559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О</a:t>
            </a:r>
            <a:r>
              <a:rPr lang="ru-RU" sz="1200" dirty="0" smtClean="0">
                <a:latin typeface="Arial Narrow" panose="020B0606020202030204" pitchFamily="34" charset="0"/>
              </a:rPr>
              <a:t>беспечить </a:t>
            </a:r>
            <a:r>
              <a:rPr lang="ru-RU" sz="1200" dirty="0">
                <a:latin typeface="Arial Narrow" panose="020B0606020202030204" pitchFamily="34" charset="0"/>
              </a:rPr>
              <a:t>беспрепятственный доступ к месту происшествия оперативных </a:t>
            </a:r>
            <a:r>
              <a:rPr lang="ru-RU" sz="1200" dirty="0" smtClean="0">
                <a:latin typeface="Arial Narrow" panose="020B0606020202030204" pitchFamily="34" charset="0"/>
              </a:rPr>
              <a:t>служб,</a:t>
            </a:r>
            <a:r>
              <a:rPr lang="ru-RU" sz="1200" dirty="0">
                <a:latin typeface="Arial Narrow" panose="020B0606020202030204" pitchFamily="34" charset="0"/>
              </a:rPr>
              <a:t> по прибытии оперативных служб действовать согласно их распоряжениям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3986892" y="757453"/>
            <a:ext cx="793416" cy="119662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943787" y="718873"/>
            <a:ext cx="1260897" cy="126089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9501393" y="76988"/>
            <a:ext cx="550240" cy="550240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10082418" y="-39562"/>
            <a:ext cx="2632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Руководство образовательной организацией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0263" y="1565669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78488" y="1536734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02257" y="1557909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38965" y="1557908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0003" y="3425857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13394" y="3394743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84732" y="3283284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7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80699" y="5476217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15525" y="5300050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9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397450" y="5816351"/>
            <a:ext cx="3389337" cy="7559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П</a:t>
            </a:r>
            <a:r>
              <a:rPr lang="ru-RU" sz="1200" dirty="0" smtClean="0">
                <a:latin typeface="Arial Narrow" panose="020B0606020202030204" pitchFamily="34" charset="0"/>
              </a:rPr>
              <a:t>осле </a:t>
            </a:r>
            <a:r>
              <a:rPr lang="ru-RU" sz="1200" dirty="0">
                <a:latin typeface="Arial Narrow" panose="020B0606020202030204" pitchFamily="34" charset="0"/>
              </a:rPr>
              <a:t>завершения работы оперативных служб и по их рекомендациям обеспечить через назначенных лиц проведение мероприятий по ликвидации последствий происшествия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7186442" y="4372364"/>
            <a:ext cx="1721781" cy="172178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3157906" y="4361617"/>
            <a:ext cx="1973461" cy="197346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/>
        </p:blipFill>
        <p:spPr>
          <a:xfrm>
            <a:off x="5580407" y="2921617"/>
            <a:ext cx="1152870" cy="115287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/>
          <a:stretch/>
        </p:blipFill>
        <p:spPr>
          <a:xfrm>
            <a:off x="1867012" y="2921835"/>
            <a:ext cx="1196088" cy="11960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/>
          <a:stretch/>
        </p:blipFill>
        <p:spPr>
          <a:xfrm>
            <a:off x="7233819" y="821937"/>
            <a:ext cx="1227939" cy="12279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/>
        </p:blipFill>
        <p:spPr>
          <a:xfrm>
            <a:off x="10198713" y="703109"/>
            <a:ext cx="1529622" cy="152962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9222471" y="2964308"/>
            <a:ext cx="1157311" cy="11573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2246" y="2055046"/>
            <a:ext cx="2263396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П</a:t>
            </a:r>
            <a:r>
              <a:rPr lang="ru-RU" sz="1200" dirty="0" smtClean="0">
                <a:latin typeface="Arial Narrow" panose="020B0606020202030204" pitchFamily="34" charset="0"/>
              </a:rPr>
              <a:t>ри </a:t>
            </a:r>
            <a:r>
              <a:rPr lang="ru-RU" sz="1200" dirty="0">
                <a:latin typeface="Arial Narrow" panose="020B0606020202030204" pitchFamily="34" charset="0"/>
              </a:rPr>
              <a:t>нахождении рядом с местом взрыва попытаться покинуть опасную зону, уводя за собой находящихся поблизости людей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96022" y="2093222"/>
            <a:ext cx="2909785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latin typeface="Arial Narrow" panose="020B0606020202030204" pitchFamily="34" charset="0"/>
              </a:rPr>
              <a:t>Находиться </a:t>
            </a:r>
            <a:r>
              <a:rPr lang="ru-RU" sz="1200" dirty="0">
                <a:latin typeface="Arial Narrow" panose="020B0606020202030204" pitchFamily="34" charset="0"/>
              </a:rPr>
              <a:t>на безопасном расстоянии от места взрыва до прибытия руководителя и далее действовать в соответствии </a:t>
            </a:r>
            <a:br>
              <a:rPr lang="ru-RU" sz="1200" dirty="0">
                <a:latin typeface="Arial Narrow" panose="020B0606020202030204" pitchFamily="34" charset="0"/>
              </a:rPr>
            </a:br>
            <a:r>
              <a:rPr lang="ru-RU" sz="1200" dirty="0">
                <a:latin typeface="Arial Narrow" panose="020B0606020202030204" pitchFamily="34" charset="0"/>
              </a:rPr>
              <a:t>с его указаниями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51562" y="2142027"/>
            <a:ext cx="2605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 Narrow" panose="020B0606020202030204" pitchFamily="34" charset="0"/>
              </a:rPr>
              <a:t>О</a:t>
            </a:r>
            <a:r>
              <a:rPr lang="ru-RU" sz="1200" dirty="0" smtClean="0">
                <a:latin typeface="Arial Narrow" panose="020B0606020202030204" pitchFamily="34" charset="0"/>
              </a:rPr>
              <a:t>беспечить </a:t>
            </a:r>
            <a:r>
              <a:rPr lang="ru-RU" sz="1200" dirty="0">
                <a:latin typeface="Arial Narrow" panose="020B0606020202030204" pitchFamily="34" charset="0"/>
              </a:rPr>
              <a:t>проведение эвакуации </a:t>
            </a:r>
            <a:r>
              <a:rPr lang="ru-RU" sz="1200" dirty="0" smtClean="0">
                <a:latin typeface="Arial Narrow" panose="020B0606020202030204" pitchFamily="34" charset="0"/>
              </a:rPr>
              <a:t>обучающихся к </a:t>
            </a:r>
            <a:r>
              <a:rPr lang="ru-RU" sz="1200" dirty="0">
                <a:latin typeface="Arial Narrow" panose="020B0606020202030204" pitchFamily="34" charset="0"/>
              </a:rPr>
              <a:t>месту сбора в соответствии с планом </a:t>
            </a:r>
            <a:r>
              <a:rPr lang="ru-RU" sz="1200" dirty="0" smtClean="0">
                <a:latin typeface="Arial Narrow" panose="020B0606020202030204" pitchFamily="34" charset="0"/>
              </a:rPr>
              <a:t>эвакуации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5934" y="76988"/>
            <a:ext cx="8990076" cy="63186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Срабатывание на территории образовательной организации взрывного устройства, </a:t>
            </a:r>
            <a:r>
              <a:rPr lang="ru-RU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в 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том числе доставленного беспилотным летательным аппаратом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808056" y="2044382"/>
            <a:ext cx="2836241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200" dirty="0">
                <a:latin typeface="Arial Narrow" panose="020B0606020202030204" pitchFamily="34" charset="0"/>
              </a:rPr>
              <a:t>П</a:t>
            </a:r>
            <a:r>
              <a:rPr lang="ru-RU" sz="1200" dirty="0" smtClean="0">
                <a:latin typeface="Arial Narrow" panose="020B0606020202030204" pitchFamily="34" charset="0"/>
              </a:rPr>
              <a:t>ри </a:t>
            </a:r>
            <a:r>
              <a:rPr lang="ru-RU" sz="1200" dirty="0">
                <a:latin typeface="Arial Narrow" panose="020B0606020202030204" pitchFamily="34" charset="0"/>
              </a:rPr>
              <a:t>нахождении в помещении, не допуская паники обеспечить отключение всех имеющихся в помещении средств </a:t>
            </a:r>
            <a:r>
              <a:rPr lang="ru-RU" sz="1200" dirty="0" smtClean="0">
                <a:latin typeface="Arial Narrow" panose="020B0606020202030204" pitchFamily="34" charset="0"/>
              </a:rPr>
              <a:t>связи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5443" y="4156099"/>
            <a:ext cx="3532509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200" dirty="0">
                <a:latin typeface="Arial Narrow" panose="020B0606020202030204" pitchFamily="34" charset="0"/>
              </a:rPr>
              <a:t>П</a:t>
            </a:r>
            <a:r>
              <a:rPr lang="ru-RU" sz="1200" dirty="0" smtClean="0">
                <a:latin typeface="Arial Narrow" panose="020B0606020202030204" pitchFamily="34" charset="0"/>
              </a:rPr>
              <a:t>о </a:t>
            </a:r>
            <a:r>
              <a:rPr lang="ru-RU" sz="1200" dirty="0">
                <a:latin typeface="Arial Narrow" panose="020B0606020202030204" pitchFamily="34" charset="0"/>
              </a:rPr>
              <a:t>возможности отключить на объекте электричество и газоснабжение, предварительно убедившись в отсутствии людей </a:t>
            </a:r>
            <a:r>
              <a:rPr lang="ru-RU" sz="1200" dirty="0" smtClean="0">
                <a:latin typeface="Arial Narrow" panose="020B0606020202030204" pitchFamily="34" charset="0"/>
              </a:rPr>
              <a:t>в </a:t>
            </a:r>
            <a:r>
              <a:rPr lang="ru-RU" sz="1200" dirty="0">
                <a:latin typeface="Arial Narrow" panose="020B0606020202030204" pitchFamily="34" charset="0"/>
              </a:rPr>
              <a:t>лифтах и других </a:t>
            </a:r>
            <a:r>
              <a:rPr lang="ru-RU" sz="1200" dirty="0" smtClean="0">
                <a:latin typeface="Arial Narrow" panose="020B0606020202030204" pitchFamily="34" charset="0"/>
              </a:rPr>
              <a:t>помещениях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00332" y="4217391"/>
            <a:ext cx="2979797" cy="592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П</a:t>
            </a:r>
            <a:r>
              <a:rPr lang="ru-RU" sz="1200" dirty="0" smtClean="0">
                <a:latin typeface="Arial Narrow" panose="020B0606020202030204" pitchFamily="34" charset="0"/>
              </a:rPr>
              <a:t>о </a:t>
            </a:r>
            <a:r>
              <a:rPr lang="ru-RU" sz="1200" dirty="0">
                <a:latin typeface="Arial Narrow" panose="020B0606020202030204" pitchFamily="34" charset="0"/>
              </a:rPr>
              <a:t>возможности открыть все окна и двери для рассредоточения ударной волны при возможной повторной детонации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451164" y="4221835"/>
            <a:ext cx="3262508" cy="592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У</a:t>
            </a:r>
            <a:r>
              <a:rPr lang="ru-RU" sz="1200" dirty="0" smtClean="0">
                <a:latin typeface="Arial Narrow" panose="020B0606020202030204" pitchFamily="34" charset="0"/>
              </a:rPr>
              <a:t>бедившись </a:t>
            </a:r>
            <a:r>
              <a:rPr lang="ru-RU" sz="1200" dirty="0">
                <a:latin typeface="Arial Narrow" panose="020B0606020202030204" pitchFamily="34" charset="0"/>
              </a:rPr>
              <a:t>в полной эвакуации из помещения с внешней стороны дверей поставить отметку «ЭВАКУИРОВАНО» любым доступным способом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17422" y="6130089"/>
            <a:ext cx="3276439" cy="7559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latin typeface="Arial Narrow" panose="020B0606020202030204" pitchFamily="34" charset="0"/>
              </a:rPr>
              <a:t>По </a:t>
            </a:r>
            <a:r>
              <a:rPr lang="ru-RU" sz="1200" dirty="0">
                <a:latin typeface="Arial Narrow" panose="020B0606020202030204" pitchFamily="34" charset="0"/>
              </a:rPr>
              <a:t>указанию руководителя осуществить проверку помещений на предмет эвакуации людей и о результатах сообщить руководителю или назначенному им лицу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4107952" y="784866"/>
            <a:ext cx="788076" cy="118857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8663845" y="66963"/>
            <a:ext cx="550240" cy="55024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0263" y="1565669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78488" y="1536734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02257" y="1557909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38965" y="1557908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5525" y="3360659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13394" y="3394743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09025" y="3370682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7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01119" y="5545314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74968" y="5252926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9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774968" y="5938599"/>
            <a:ext cx="3794271" cy="9194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200" dirty="0">
                <a:latin typeface="Arial Narrow" panose="020B0606020202030204" pitchFamily="34" charset="0"/>
              </a:rPr>
              <a:t>П</a:t>
            </a:r>
            <a:r>
              <a:rPr lang="ru-RU" sz="1200" dirty="0" smtClean="0">
                <a:latin typeface="Arial Narrow" panose="020B0606020202030204" pitchFamily="34" charset="0"/>
              </a:rPr>
              <a:t>о </a:t>
            </a:r>
            <a:r>
              <a:rPr lang="ru-RU" sz="1200" dirty="0">
                <a:latin typeface="Arial Narrow" panose="020B0606020202030204" pitchFamily="34" charset="0"/>
              </a:rPr>
              <a:t>указанию руководителя обеспечить информирование родителей </a:t>
            </a:r>
            <a:r>
              <a:rPr lang="ru-RU" sz="1200" dirty="0" smtClean="0">
                <a:latin typeface="Arial Narrow" panose="020B0606020202030204" pitchFamily="34" charset="0"/>
              </a:rPr>
              <a:t>о </a:t>
            </a:r>
            <a:r>
              <a:rPr lang="ru-RU" sz="1200" dirty="0">
                <a:latin typeface="Arial Narrow" panose="020B0606020202030204" pitchFamily="34" charset="0"/>
              </a:rPr>
              <a:t>временном прекращении учебного </a:t>
            </a:r>
            <a:r>
              <a:rPr lang="ru-RU" sz="1200" dirty="0" smtClean="0">
                <a:latin typeface="Arial Narrow" panose="020B0606020202030204" pitchFamily="34" charset="0"/>
              </a:rPr>
              <a:t>процесса и </a:t>
            </a:r>
            <a:endParaRPr lang="ru-RU" sz="1200" dirty="0">
              <a:latin typeface="Arial Narrow" panose="020B0606020202030204" pitchFamily="34" charset="0"/>
            </a:endParaRPr>
          </a:p>
          <a:p>
            <a:pPr algn="ctr"/>
            <a:r>
              <a:rPr lang="ru-RU" sz="1200" dirty="0">
                <a:latin typeface="Arial Narrow" panose="020B0606020202030204" pitchFamily="34" charset="0"/>
              </a:rPr>
              <a:t>по указанию руководителя или назначенных им лиц обеспечить передачу обучающихся </a:t>
            </a:r>
            <a:r>
              <a:rPr lang="ru-RU" sz="1200" dirty="0" smtClean="0">
                <a:latin typeface="Arial Narrow" panose="020B0606020202030204" pitchFamily="34" charset="0"/>
              </a:rPr>
              <a:t>родителям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9378094" y="4526034"/>
            <a:ext cx="1721781" cy="172178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5994232" y="4871188"/>
            <a:ext cx="1152870" cy="115287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1035760" y="764603"/>
            <a:ext cx="1196088" cy="1196088"/>
          </a:xfrm>
          <a:prstGeom prst="rect">
            <a:avLst/>
          </a:prstGeom>
        </p:spPr>
      </p:pic>
      <p:sp>
        <p:nvSpPr>
          <p:cNvPr id="37" name="Скругленный прямоугольник 36"/>
          <p:cNvSpPr/>
          <p:nvPr/>
        </p:nvSpPr>
        <p:spPr>
          <a:xfrm>
            <a:off x="8836501" y="5928177"/>
            <a:ext cx="2986044" cy="9194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200" dirty="0">
                <a:latin typeface="Arial Narrow" panose="020B0606020202030204" pitchFamily="34" charset="0"/>
              </a:rPr>
              <a:t>П</a:t>
            </a:r>
            <a:r>
              <a:rPr lang="ru-RU" sz="1200" dirty="0" smtClean="0">
                <a:latin typeface="Arial Narrow" panose="020B0606020202030204" pitchFamily="34" charset="0"/>
              </a:rPr>
              <a:t>осле </a:t>
            </a:r>
            <a:r>
              <a:rPr lang="ru-RU" sz="1200" dirty="0">
                <a:latin typeface="Arial Narrow" panose="020B0606020202030204" pitchFamily="34" charset="0"/>
              </a:rPr>
              <a:t>завершения работы </a:t>
            </a:r>
            <a:r>
              <a:rPr lang="ru-RU" sz="1200" dirty="0" smtClean="0">
                <a:latin typeface="Arial Narrow" panose="020B0606020202030204" pitchFamily="34" charset="0"/>
              </a:rPr>
              <a:t>оперативных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smtClean="0">
                <a:latin typeface="Arial Narrow" panose="020B0606020202030204" pitchFamily="34" charset="0"/>
              </a:rPr>
              <a:t>служб и </a:t>
            </a:r>
            <a:r>
              <a:rPr lang="ru-RU" sz="1200" dirty="0">
                <a:latin typeface="Arial Narrow" panose="020B0606020202030204" pitchFamily="34" charset="0"/>
              </a:rPr>
              <a:t>по распоряжению руководителя обеспечить проведение мероприятий </a:t>
            </a:r>
            <a:br>
              <a:rPr lang="ru-RU" sz="1200" dirty="0">
                <a:latin typeface="Arial Narrow" panose="020B0606020202030204" pitchFamily="34" charset="0"/>
              </a:rPr>
            </a:br>
            <a:r>
              <a:rPr lang="ru-RU" sz="1200" dirty="0">
                <a:latin typeface="Arial Narrow" panose="020B0606020202030204" pitchFamily="34" charset="0"/>
              </a:rPr>
              <a:t>по ликвидации последствий </a:t>
            </a:r>
            <a:r>
              <a:rPr lang="ru-RU" sz="1200" dirty="0" smtClean="0">
                <a:latin typeface="Arial Narrow" panose="020B0606020202030204" pitchFamily="34" charset="0"/>
              </a:rPr>
              <a:t>происшествия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51721" y="136972"/>
            <a:ext cx="3260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Персонал образовательной организации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8"/>
          <a:stretch/>
        </p:blipFill>
        <p:spPr>
          <a:xfrm>
            <a:off x="1811422" y="2762498"/>
            <a:ext cx="1427795" cy="142779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/>
          <a:stretch/>
        </p:blipFill>
        <p:spPr>
          <a:xfrm>
            <a:off x="9667227" y="842680"/>
            <a:ext cx="1167603" cy="117281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/>
          <a:stretch/>
        </p:blipFill>
        <p:spPr>
          <a:xfrm>
            <a:off x="5817482" y="3046856"/>
            <a:ext cx="1201483" cy="120148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1"/>
          <a:stretch/>
        </p:blipFill>
        <p:spPr>
          <a:xfrm>
            <a:off x="9585179" y="2938554"/>
            <a:ext cx="1278837" cy="127883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2"/>
          <a:stretch/>
        </p:blipFill>
        <p:spPr>
          <a:xfrm>
            <a:off x="7102255" y="842680"/>
            <a:ext cx="1241001" cy="1241001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/>
          <a:stretch/>
        </p:blipFill>
        <p:spPr>
          <a:xfrm>
            <a:off x="2076605" y="4952018"/>
            <a:ext cx="1235776" cy="12357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6561" y="2482731"/>
            <a:ext cx="2766479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Проследовать </a:t>
            </a:r>
            <a:r>
              <a:rPr lang="ru-RU" sz="1400" dirty="0">
                <a:latin typeface="Arial Narrow" panose="020B0606020202030204" pitchFamily="34" charset="0"/>
              </a:rPr>
              <a:t>на безопасное расстояние от места происшествия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39762" y="2513443"/>
            <a:ext cx="2677962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Д</a:t>
            </a:r>
            <a:r>
              <a:rPr lang="ru-RU" sz="1400" dirty="0" smtClean="0">
                <a:latin typeface="Arial Narrow" panose="020B0606020202030204" pitchFamily="34" charset="0"/>
              </a:rPr>
              <a:t>ействовать </a:t>
            </a:r>
            <a:r>
              <a:rPr lang="ru-RU" sz="1400" dirty="0">
                <a:latin typeface="Arial Narrow" panose="020B0606020202030204" pitchFamily="34" charset="0"/>
              </a:rPr>
              <a:t>по распоряжению руководителя, охранника или работника организации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050328" y="2578076"/>
            <a:ext cx="2314921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О</a:t>
            </a:r>
            <a:r>
              <a:rPr lang="ru-RU" sz="1400" dirty="0" smtClean="0">
                <a:latin typeface="Arial Narrow" panose="020B0606020202030204" pitchFamily="34" charset="0"/>
              </a:rPr>
              <a:t>тключить </a:t>
            </a:r>
            <a:r>
              <a:rPr lang="ru-RU" sz="1400" dirty="0">
                <a:latin typeface="Arial Narrow" panose="020B0606020202030204" pitchFamily="34" charset="0"/>
              </a:rPr>
              <a:t>средства связи, в случае эвакуации сохранять спокойствие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13138" y="4341841"/>
            <a:ext cx="2853248" cy="6742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О</a:t>
            </a:r>
            <a:r>
              <a:rPr lang="ru-RU" sz="1400" dirty="0" smtClean="0">
                <a:latin typeface="Arial Narrow" panose="020B0606020202030204" pitchFamily="34" charset="0"/>
              </a:rPr>
              <a:t>казывать </a:t>
            </a:r>
            <a:r>
              <a:rPr lang="ru-RU" sz="1400" dirty="0">
                <a:latin typeface="Arial Narrow" panose="020B0606020202030204" pitchFamily="34" charset="0"/>
              </a:rPr>
              <a:t>помощь и поддержку другим обучающимся только по указанию работников организации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9660532" y="70660"/>
            <a:ext cx="414432" cy="414432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0129948" y="138396"/>
            <a:ext cx="2081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Обучающиеся</a:t>
            </a:r>
            <a:endParaRPr lang="ru-RU" sz="20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9660532" y="1325943"/>
            <a:ext cx="1167603" cy="11728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12865" y="1812868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19025" y="1797698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36561" y="4341841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itle 1"/>
          <p:cNvSpPr txBox="1"/>
          <p:nvPr/>
        </p:nvSpPr>
        <p:spPr>
          <a:xfrm>
            <a:off x="60252" y="77808"/>
            <a:ext cx="8990076" cy="6318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Срабатывание на территории образовательной организации взрывного устройства, в том числе доставленного беспилотным летательным аппаратом</a:t>
            </a:r>
            <a:endParaRPr lang="ru-RU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55425" y="1739619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2309666" y="1107279"/>
            <a:ext cx="1241001" cy="124100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6129296" y="1265880"/>
            <a:ext cx="1349429" cy="110955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/>
        </p:blipFill>
        <p:spPr>
          <a:xfrm rot="14324650">
            <a:off x="2139988" y="4030806"/>
            <a:ext cx="1344548" cy="13445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8555" y="2293671"/>
            <a:ext cx="2328749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300" dirty="0">
                <a:latin typeface="Arial Narrow" panose="020B0606020202030204" pitchFamily="34" charset="0"/>
              </a:rPr>
              <a:t>О</a:t>
            </a:r>
            <a:r>
              <a:rPr lang="ru-RU" sz="1300" dirty="0" smtClean="0">
                <a:latin typeface="Arial Narrow" panose="020B0606020202030204" pitchFamily="34" charset="0"/>
              </a:rPr>
              <a:t>беспечить </a:t>
            </a:r>
            <a:r>
              <a:rPr lang="ru-RU" sz="1300" dirty="0">
                <a:latin typeface="Arial Narrow" panose="020B0606020202030204" pitchFamily="34" charset="0"/>
              </a:rPr>
              <a:t>незамедлительную передачу тревожного сообщения, зафиксировать время события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98627" y="2251286"/>
            <a:ext cx="342304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300" dirty="0">
                <a:latin typeface="Arial Narrow" panose="020B0606020202030204" pitchFamily="34" charset="0"/>
              </a:rPr>
              <a:t>О</a:t>
            </a:r>
            <a:r>
              <a:rPr lang="ru-RU" sz="1300" dirty="0" smtClean="0">
                <a:latin typeface="Arial Narrow" panose="020B0606020202030204" pitchFamily="34" charset="0"/>
              </a:rPr>
              <a:t>беспечить </a:t>
            </a:r>
            <a:r>
              <a:rPr lang="ru-RU" sz="1300" dirty="0">
                <a:latin typeface="Arial Narrow" panose="020B0606020202030204" pitchFamily="34" charset="0"/>
              </a:rPr>
              <a:t>по указанию руководителя незамедлительную передачу сообщения «ВНИМАНИЕ! ЭВАКУАЦИЯ, СРАБОТКА ВЗРЫВНОГО УСТРОЙСТВА!» посредством системы </a:t>
            </a:r>
            <a:r>
              <a:rPr lang="ru-RU" sz="1300" dirty="0" smtClean="0">
                <a:latin typeface="Arial Narrow" panose="020B0606020202030204" pitchFamily="34" charset="0"/>
              </a:rPr>
              <a:t>оповещения</a:t>
            </a:r>
            <a:endParaRPr lang="ru-RU" sz="1300" dirty="0"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02457" y="2262966"/>
            <a:ext cx="2633044" cy="732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300" dirty="0">
                <a:latin typeface="Arial Narrow" panose="020B0606020202030204" pitchFamily="34" charset="0"/>
              </a:rPr>
              <a:t>П</a:t>
            </a:r>
            <a:r>
              <a:rPr lang="ru-RU" sz="1300" dirty="0" smtClean="0">
                <a:latin typeface="Arial Narrow" panose="020B0606020202030204" pitchFamily="34" charset="0"/>
              </a:rPr>
              <a:t>о </a:t>
            </a:r>
            <a:r>
              <a:rPr lang="ru-RU" sz="1300" dirty="0">
                <a:latin typeface="Arial Narrow" panose="020B0606020202030204" pitchFamily="34" charset="0"/>
              </a:rPr>
              <a:t>указанию руководителя организации прибыть к месту срабатывания взрывного устройства для оценки обстановки</a:t>
            </a:r>
            <a:endParaRPr lang="ru-RU" sz="1300" dirty="0">
              <a:solidFill>
                <a:schemeClr val="dk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752811" y="2285395"/>
            <a:ext cx="3257016" cy="810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300" dirty="0">
                <a:latin typeface="Arial Narrow" panose="020B0606020202030204" pitchFamily="34" charset="0"/>
              </a:rPr>
              <a:t>О</a:t>
            </a:r>
            <a:r>
              <a:rPr lang="ru-RU" sz="1300" dirty="0" smtClean="0">
                <a:latin typeface="Arial Narrow" panose="020B0606020202030204" pitchFamily="34" charset="0"/>
              </a:rPr>
              <a:t>пределить </a:t>
            </a:r>
            <a:r>
              <a:rPr lang="ru-RU" sz="1300" dirty="0">
                <a:latin typeface="Arial Narrow" panose="020B0606020202030204" pitchFamily="34" charset="0"/>
              </a:rPr>
              <a:t>зону опасности </a:t>
            </a:r>
            <a:r>
              <a:rPr lang="ru-RU" sz="1300" dirty="0" smtClean="0">
                <a:latin typeface="Arial Narrow" panose="020B0606020202030204" pitchFamily="34" charset="0"/>
              </a:rPr>
              <a:t>и </a:t>
            </a:r>
            <a:r>
              <a:rPr lang="ru-RU" sz="1300" dirty="0">
                <a:latin typeface="Arial Narrow" panose="020B0606020202030204" pitchFamily="34" charset="0"/>
              </a:rPr>
              <a:t>принять меры к ограждению и охране подходов к опасной </a:t>
            </a:r>
            <a:r>
              <a:rPr lang="ru-RU" sz="1300" dirty="0" smtClean="0">
                <a:latin typeface="Arial Narrow" panose="020B0606020202030204" pitchFamily="34" charset="0"/>
              </a:rPr>
              <a:t>зоне, не </a:t>
            </a:r>
            <a:r>
              <a:rPr lang="ru-RU" sz="1300" dirty="0">
                <a:latin typeface="Arial Narrow" panose="020B0606020202030204" pitchFamily="34" charset="0"/>
              </a:rPr>
              <a:t>допускать в оцепленную зону людей и </a:t>
            </a:r>
            <a:r>
              <a:rPr lang="ru-RU" sz="1300" dirty="0" smtClean="0">
                <a:latin typeface="Arial Narrow" panose="020B0606020202030204" pitchFamily="34" charset="0"/>
              </a:rPr>
              <a:t>транспорт</a:t>
            </a:r>
            <a:endParaRPr lang="ru-RU" sz="1300" dirty="0">
              <a:latin typeface="Arial Narrow" panose="020B0606020202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34866" y="4371959"/>
            <a:ext cx="2687117" cy="456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300" dirty="0">
                <a:latin typeface="Arial Narrow" panose="020B0606020202030204" pitchFamily="34" charset="0"/>
              </a:rPr>
              <a:t>О</a:t>
            </a:r>
            <a:r>
              <a:rPr lang="ru-RU" sz="1300" dirty="0" smtClean="0">
                <a:latin typeface="Arial Narrow" panose="020B0606020202030204" pitchFamily="34" charset="0"/>
              </a:rPr>
              <a:t>беспечить </a:t>
            </a:r>
            <a:r>
              <a:rPr lang="ru-RU" sz="1300" dirty="0">
                <a:latin typeface="Arial Narrow" panose="020B0606020202030204" pitchFamily="34" charset="0"/>
              </a:rPr>
              <a:t>открытие и доступность коридоров и эвакуационных выходов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189692" y="4188805"/>
            <a:ext cx="2412127" cy="592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О</a:t>
            </a:r>
            <a:r>
              <a:rPr lang="ru-RU" sz="1200" dirty="0" smtClean="0">
                <a:latin typeface="Arial Narrow" panose="020B0606020202030204" pitchFamily="34" charset="0"/>
              </a:rPr>
              <a:t>существлять </a:t>
            </a:r>
            <a:r>
              <a:rPr lang="ru-RU" sz="1200" dirty="0">
                <a:latin typeface="Arial Narrow" panose="020B0606020202030204" pitchFamily="34" charset="0"/>
              </a:rPr>
              <a:t>контроль за проведением эвакуации людей в соответствии с планом эвакуации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51089" y="5948900"/>
            <a:ext cx="3417213" cy="987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300" dirty="0">
                <a:latin typeface="Arial Narrow" panose="020B0606020202030204" pitchFamily="34" charset="0"/>
              </a:rPr>
              <a:t>Обеспечить беспрепятственный доступ к месту происшествия оперативных служб  и оказать содействие в осмотре объекта с целью обнаружения иного взрывного устройства и посторонних лиц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8865690" y="87498"/>
            <a:ext cx="414432" cy="414432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9340696" y="50055"/>
            <a:ext cx="3060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Работник охраны организации</a:t>
            </a:r>
            <a:endParaRPr lang="ru-RU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1034866" y="973288"/>
            <a:ext cx="1260897" cy="12608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1851467" y="4801013"/>
            <a:ext cx="1133676" cy="11336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5389085" y="4415316"/>
            <a:ext cx="1973461" cy="197346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04968" y="1544192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55430" y="1542668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02257" y="1557909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67366" y="1564109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87473" y="3694797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4183" y="3718858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78359" y="3719220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7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89121" y="5349914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76936" y="5307690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9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399329" y="6106992"/>
            <a:ext cx="3150859" cy="810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300" dirty="0">
                <a:latin typeface="Arial Narrow" panose="020B0606020202030204" pitchFamily="34" charset="0"/>
              </a:rPr>
              <a:t>П</a:t>
            </a:r>
            <a:r>
              <a:rPr lang="ru-RU" sz="1300" dirty="0" smtClean="0">
                <a:latin typeface="Arial Narrow" panose="020B0606020202030204" pitchFamily="34" charset="0"/>
              </a:rPr>
              <a:t>осле </a:t>
            </a:r>
            <a:r>
              <a:rPr lang="ru-RU" sz="1300" dirty="0">
                <a:latin typeface="Arial Narrow" panose="020B0606020202030204" pitchFamily="34" charset="0"/>
              </a:rPr>
              <a:t>завершения работы оперативных служб и по распоряжению руководства обеспечить проведение мероприятий по ликвидации последствий происшествия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86323" y="5278864"/>
            <a:ext cx="732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10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5921676" y="3162099"/>
            <a:ext cx="1029002" cy="102900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/>
          <a:stretch/>
        </p:blipFill>
        <p:spPr>
          <a:xfrm>
            <a:off x="9334144" y="4746395"/>
            <a:ext cx="1536588" cy="1536588"/>
          </a:xfrm>
          <a:prstGeom prst="rect">
            <a:avLst/>
          </a:prstGeom>
        </p:spPr>
      </p:pic>
      <p:sp>
        <p:nvSpPr>
          <p:cNvPr id="36" name="Title 1"/>
          <p:cNvSpPr txBox="1"/>
          <p:nvPr/>
        </p:nvSpPr>
        <p:spPr>
          <a:xfrm>
            <a:off x="0" y="151452"/>
            <a:ext cx="8990076" cy="6318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Срабатывание на территории образовательной организации взрывного устройства, в том числе доставленного беспилотным летательным аппаратом</a:t>
            </a:r>
            <a:endParaRPr lang="ru-RU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769" y="5988611"/>
            <a:ext cx="295730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6040" lvl="0" algn="ctr">
              <a:lnSpc>
                <a:spcPct val="80000"/>
              </a:lnSpc>
              <a:spcAft>
                <a:spcPts val="0"/>
              </a:spcAft>
              <a:buSzPts val="1200"/>
              <a:tabLst>
                <a:tab pos="156845" algn="l"/>
              </a:tabLst>
            </a:pPr>
            <a:r>
              <a:rPr lang="ru-RU" sz="13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Поддерживать </a:t>
            </a:r>
            <a:r>
              <a:rPr lang="ru-RU" sz="1300" dirty="0">
                <a:latin typeface="Arial Narrow" panose="020B0606020202030204" pitchFamily="34" charset="0"/>
                <a:ea typeface="Times New Roman" panose="02020603050405020304" pitchFamily="18" charset="0"/>
              </a:rPr>
              <a:t>постоянную связь с дежурной частью </a:t>
            </a:r>
            <a:r>
              <a:rPr lang="ru-RU" sz="13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и с </a:t>
            </a:r>
            <a:r>
              <a:rPr lang="ru-RU" sz="1300" dirty="0">
                <a:latin typeface="Arial Narrow" panose="020B0606020202030204" pitchFamily="34" charset="0"/>
                <a:ea typeface="Times New Roman" panose="02020603050405020304" pitchFamily="18" charset="0"/>
              </a:rPr>
              <a:t>прибывающими нарядами оперативных служб, докладывая </a:t>
            </a:r>
            <a:r>
              <a:rPr lang="ru-RU" sz="13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о складывающейся </a:t>
            </a:r>
            <a:r>
              <a:rPr lang="ru-RU" sz="1300" dirty="0">
                <a:latin typeface="Arial Narrow" panose="020B0606020202030204" pitchFamily="34" charset="0"/>
                <a:ea typeface="Times New Roman" panose="02020603050405020304" pitchFamily="18" charset="0"/>
              </a:rPr>
              <a:t>на месте происшествия </a:t>
            </a:r>
            <a:r>
              <a:rPr lang="ru-RU" sz="13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обстановке</a:t>
            </a:r>
            <a:endParaRPr lang="ru-RU" sz="13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21748" y="4008613"/>
            <a:ext cx="27973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6040" lvl="0" algn="ctr">
              <a:lnSpc>
                <a:spcPct val="80000"/>
              </a:lnSpc>
              <a:spcAft>
                <a:spcPts val="0"/>
              </a:spcAft>
              <a:buSzPts val="1200"/>
              <a:tabLst>
                <a:tab pos="156845" algn="l"/>
              </a:tabLst>
            </a:pPr>
            <a:r>
              <a:rPr lang="ru-RU" sz="13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Находиться </a:t>
            </a:r>
            <a:r>
              <a:rPr lang="ru-RU" sz="1300" dirty="0">
                <a:latin typeface="Arial Narrow" panose="020B0606020202030204" pitchFamily="34" charset="0"/>
                <a:ea typeface="Times New Roman" panose="02020603050405020304" pitchFamily="18" charset="0"/>
              </a:rPr>
              <a:t>вблизи места происшествия и наблюдать за ним до прибытия оперативных </a:t>
            </a:r>
            <a:r>
              <a:rPr lang="ru-RU" sz="13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служб, при </a:t>
            </a:r>
            <a:r>
              <a:rPr lang="ru-RU" sz="1300" dirty="0">
                <a:latin typeface="Arial Narrow" panose="020B0606020202030204" pitchFamily="34" charset="0"/>
                <a:ea typeface="Times New Roman" panose="02020603050405020304" pitchFamily="18" charset="0"/>
              </a:rPr>
              <a:t>возможности оказать первую помощь </a:t>
            </a:r>
            <a:r>
              <a:rPr lang="ru-RU" sz="13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пострадавшим</a:t>
            </a:r>
            <a:endParaRPr lang="ru-RU" sz="1300" dirty="0">
              <a:latin typeface="Arial Narrow" panose="020B060602020203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9"/>
          <a:stretch/>
        </p:blipFill>
        <p:spPr>
          <a:xfrm>
            <a:off x="3648668" y="879826"/>
            <a:ext cx="1416645" cy="141664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6913580" y="1029277"/>
            <a:ext cx="788076" cy="118857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1"/>
          <a:stretch/>
        </p:blipFill>
        <p:spPr>
          <a:xfrm>
            <a:off x="9686865" y="972027"/>
            <a:ext cx="1549766" cy="154976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2"/>
          <a:srcRect r="255" b="9899"/>
          <a:stretch/>
        </p:blipFill>
        <p:spPr>
          <a:xfrm>
            <a:off x="1815236" y="3139941"/>
            <a:ext cx="1206138" cy="117667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3"/>
          <a:stretch/>
        </p:blipFill>
        <p:spPr>
          <a:xfrm>
            <a:off x="9734486" y="2995474"/>
            <a:ext cx="971899" cy="9718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Sevastopol_1">
      <a:dk1>
        <a:srgbClr val="021828"/>
      </a:dk1>
      <a:lt1>
        <a:sysClr val="window" lastClr="FFFFFF"/>
      </a:lt1>
      <a:dk2>
        <a:srgbClr val="212745"/>
      </a:dk2>
      <a:lt2>
        <a:srgbClr val="BFD7ED"/>
      </a:lt2>
      <a:accent1>
        <a:srgbClr val="005EB8"/>
      </a:accent1>
      <a:accent2>
        <a:srgbClr val="E4002B"/>
      </a:accent2>
      <a:accent3>
        <a:srgbClr val="00A9E0"/>
      </a:accent3>
      <a:accent4>
        <a:srgbClr val="EB4060"/>
      </a:accent4>
      <a:accent5>
        <a:srgbClr val="40BFE8"/>
      </a:accent5>
      <a:accent6>
        <a:srgbClr val="F28095"/>
      </a:accent6>
      <a:hlink>
        <a:srgbClr val="00A9E0"/>
      </a:hlink>
      <a:folHlink>
        <a:srgbClr val="005EB8"/>
      </a:folHlink>
    </a:clrScheme>
    <a:fontScheme name="Sevastopol_Firs">
      <a:majorFont>
        <a:latin typeface="TT Firs Medium"/>
        <a:ea typeface="Arial"/>
        <a:cs typeface="Arial"/>
      </a:majorFont>
      <a:minorFont>
        <a:latin typeface="verdana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19020</TotalTime>
  <Pages>0</Pages>
  <Words>1458</Words>
  <Characters>0</Characters>
  <Application>Microsoft Office PowerPoint</Application>
  <DocSecurity>0</DocSecurity>
  <PresentationFormat>Широкоэкранный</PresentationFormat>
  <Lines>0</Lines>
  <Paragraphs>156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Arial Narrow</vt:lpstr>
      <vt:lpstr>TT Firs Medium</vt:lpstr>
      <vt:lpstr>Arial Black</vt:lpstr>
      <vt:lpstr>Times New Roman</vt:lpstr>
      <vt:lpstr>Verdana</vt:lpstr>
      <vt:lpstr>Тема Office</vt:lpstr>
      <vt:lpstr>Обнаружение БПЛА</vt:lpstr>
      <vt:lpstr>Обнаружение БПЛА</vt:lpstr>
      <vt:lpstr>Обнаружение БПЛА</vt:lpstr>
      <vt:lpstr>Обнаружение БПЛА</vt:lpstr>
      <vt:lpstr>Срабатывание на территории образовательной организации взрывного устройства, в том числе доставленного беспилотным летательным аппаратом</vt:lpstr>
      <vt:lpstr>Срабатывание на территории образовательной организации взрывного устройства, в том числе доставленного беспилотным летательным аппаратом</vt:lpstr>
      <vt:lpstr>Презентация PowerPoint</vt:lpstr>
      <vt:lpstr>Презентация PowerPoint</vt:lpstr>
    </vt:vector>
  </TitlesOfParts>
  <Manager/>
  <Company/>
  <LinksUpToDate>false</LinksUpToDate>
  <CharactersWithSpaces>0</CharactersWithSpaces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Azainer's_Mac</dc:creator>
  <cp:keywords/>
  <dc:description/>
  <cp:lastModifiedBy>Бугров Дмитрий Сергеевич</cp:lastModifiedBy>
  <cp:revision>305</cp:revision>
  <cp:lastPrinted>2023-08-04T13:17:14Z</cp:lastPrinted>
  <dcterms:created xsi:type="dcterms:W3CDTF">2018-10-23T14:55:44Z</dcterms:created>
  <dcterms:modified xsi:type="dcterms:W3CDTF">2025-12-17T06:37:32Z</dcterms:modified>
  <cp:category/>
  <dc:identifier/>
  <cp:contentStatus/>
  <dc:language/>
  <cp:version/>
</cp:coreProperties>
</file>