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webp" ContentType="video/unknown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710" r:id="rId1"/>
  </p:sldMasterIdLst>
  <p:notesMasterIdLst>
    <p:notesMasterId r:id="rId29"/>
  </p:notesMasterIdLst>
  <p:handoutMasterIdLst>
    <p:handoutMasterId r:id="rId30"/>
  </p:handoutMasterIdLst>
  <p:sldIdLst>
    <p:sldId id="458" r:id="rId2"/>
    <p:sldId id="426" r:id="rId3"/>
    <p:sldId id="428" r:id="rId4"/>
    <p:sldId id="427" r:id="rId5"/>
    <p:sldId id="429" r:id="rId6"/>
    <p:sldId id="430" r:id="rId7"/>
    <p:sldId id="431" r:id="rId8"/>
    <p:sldId id="432" r:id="rId9"/>
    <p:sldId id="433" r:id="rId10"/>
    <p:sldId id="434" r:id="rId11"/>
    <p:sldId id="435" r:id="rId12"/>
    <p:sldId id="436" r:id="rId13"/>
    <p:sldId id="459" r:id="rId14"/>
    <p:sldId id="460" r:id="rId15"/>
    <p:sldId id="461" r:id="rId16"/>
    <p:sldId id="440" r:id="rId17"/>
    <p:sldId id="462" r:id="rId18"/>
    <p:sldId id="467" r:id="rId19"/>
    <p:sldId id="442" r:id="rId20"/>
    <p:sldId id="466" r:id="rId21"/>
    <p:sldId id="463" r:id="rId22"/>
    <p:sldId id="465" r:id="rId23"/>
    <p:sldId id="455" r:id="rId24"/>
    <p:sldId id="452" r:id="rId25"/>
    <p:sldId id="454" r:id="rId26"/>
    <p:sldId id="451" r:id="rId27"/>
    <p:sldId id="456" r:id="rId28"/>
  </p:sldIdLst>
  <p:sldSz cx="12192000" cy="6858000"/>
  <p:notesSz cx="6797675" cy="9926638"/>
  <p:embeddedFontLst>
    <p:embeddedFont>
      <p:font typeface="Tahoma" panose="020B0604030504040204" pitchFamily="34" charset="0"/>
      <p:regular r:id="rId31"/>
      <p:bold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Segoe UI" panose="020B0502040204020203" pitchFamily="34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Verdana" panose="020B0604030504040204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 userDrawn="1">
          <p15:clr>
            <a:srgbClr val="A4A3A4"/>
          </p15:clr>
        </p15:guide>
        <p15:guide id="2" pos="483" userDrawn="1">
          <p15:clr>
            <a:srgbClr val="A4A3A4"/>
          </p15:clr>
        </p15:guide>
        <p15:guide id="3" pos="7197" userDrawn="1">
          <p15:clr>
            <a:srgbClr val="A4A3A4"/>
          </p15:clr>
        </p15:guide>
        <p15:guide id="4" orient="horz" pos="37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ипухина Виктория Николаевна" initials="ЛВН" lastIdx="2" clrIdx="0">
    <p:extLst>
      <p:ext uri="{19B8F6BF-5375-455C-9EA6-DF929625EA0E}">
        <p15:presenceInfo xmlns:p15="http://schemas.microsoft.com/office/powerpoint/2012/main" userId="Липухина Виктория Николае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68"/>
    <a:srgbClr val="00194C"/>
    <a:srgbClr val="FEFCFF"/>
    <a:srgbClr val="E74D29"/>
    <a:srgbClr val="FF3711"/>
    <a:srgbClr val="FF3700"/>
    <a:srgbClr val="E9520F"/>
    <a:srgbClr val="55565A"/>
    <a:srgbClr val="F04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84" autoAdjust="0"/>
    <p:restoredTop sz="95294" autoAdjust="0"/>
  </p:normalViewPr>
  <p:slideViewPr>
    <p:cSldViewPr snapToGrid="0" snapToObjects="1">
      <p:cViewPr varScale="1">
        <p:scale>
          <a:sx n="97" d="100"/>
          <a:sy n="97" d="100"/>
        </p:scale>
        <p:origin x="90" y="312"/>
      </p:cViewPr>
      <p:guideLst>
        <p:guide orient="horz" pos="436"/>
        <p:guide pos="483"/>
        <p:guide pos="7197"/>
        <p:guide orient="horz" pos="37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5" d="100"/>
          <a:sy n="45" d="100"/>
        </p:scale>
        <p:origin x="276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3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3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1B844-C5F8-4BA9-8614-2E115C0A38C7}" type="datetimeFigureOut">
              <a:rPr lang="ru-RU" smtClean="0"/>
              <a:t>25.02.2026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310"/>
            <a:ext cx="2946400" cy="4983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310"/>
            <a:ext cx="2946400" cy="4983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0FBE2-A10E-45A6-91EB-57D833EE133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9785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50EEEC4-4338-F442-98C8-8BAC5D865CB6}" type="datetimeFigureOut">
              <a:rPr lang="ru-RU" smtClean="0"/>
              <a:t>25.02.2026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635ABA-055F-334F-99BC-DA5F99DF8E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380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897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184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526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870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319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481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949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913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153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0036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63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24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4158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2533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2188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44672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7474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7857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84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269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204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445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485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236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3857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930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081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97F-426A-3D49-B011-5013034782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800243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97F-426A-3D49-B011-5013034782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33000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97F-426A-3D49-B011-5013034782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72362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0" y="6473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473825"/>
            <a:ext cx="12192000" cy="384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136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97F-426A-3D49-B011-5013034782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08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97F-426A-3D49-B011-5013034782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550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97F-426A-3D49-B011-5013034782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185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97F-426A-3D49-B011-5013034782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362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97F-426A-3D49-B011-5013034782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05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97F-426A-3D49-B011-5013034782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412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97F-426A-3D49-B011-5013034782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51134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97F-426A-3D49-B011-5013034782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96783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AB97F-426A-3D49-B011-501303478215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C21CB052-5E0D-4460-BEC4-F0CD3A3EA450}"/>
              </a:ext>
            </a:extLst>
          </p:cNvPr>
          <p:cNvGrpSpPr/>
          <p:nvPr userDrawn="1"/>
        </p:nvGrpSpPr>
        <p:grpSpPr>
          <a:xfrm>
            <a:off x="0" y="0"/>
            <a:ext cx="12192000" cy="674255"/>
            <a:chOff x="0" y="0"/>
            <a:chExt cx="12192000" cy="790160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06E39E84-8DAA-4893-B124-9D8B8D6CF6A5}"/>
                </a:ext>
              </a:extLst>
            </p:cNvPr>
            <p:cNvSpPr/>
            <p:nvPr/>
          </p:nvSpPr>
          <p:spPr>
            <a:xfrm>
              <a:off x="0" y="0"/>
              <a:ext cx="12192000" cy="775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xmlns="" id="{918BF9B9-6BA8-445F-B528-A6F3EE7EC1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90160"/>
              <a:ext cx="12192000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xmlns="" id="{CAFF82BC-C2F7-4B3E-A18B-A1F052DFE5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63020"/>
              <a:ext cx="2148840" cy="0"/>
            </a:xfrm>
            <a:prstGeom prst="line">
              <a:avLst/>
            </a:prstGeom>
            <a:ln w="76200">
              <a:solidFill>
                <a:srgbClr val="FF37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ED71284E-01D6-4B85-AE5C-68481477D82D}"/>
              </a:ext>
            </a:extLst>
          </p:cNvPr>
          <p:cNvGrpSpPr/>
          <p:nvPr userDrawn="1"/>
        </p:nvGrpSpPr>
        <p:grpSpPr>
          <a:xfrm>
            <a:off x="0" y="6520641"/>
            <a:ext cx="12192000" cy="342112"/>
            <a:chOff x="0" y="6520641"/>
            <a:chExt cx="12192000" cy="342112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087D1B27-5B01-4217-BCF9-A318DD41F8AC}"/>
                </a:ext>
              </a:extLst>
            </p:cNvPr>
            <p:cNvSpPr/>
            <p:nvPr/>
          </p:nvSpPr>
          <p:spPr>
            <a:xfrm>
              <a:off x="0" y="6520641"/>
              <a:ext cx="12192000" cy="342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752A7BF8-258B-488D-9074-945D6CF53C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523" t="19508" r="67342" b="31501"/>
            <a:stretch/>
          </p:blipFill>
          <p:spPr>
            <a:xfrm>
              <a:off x="1" y="6520641"/>
              <a:ext cx="338822" cy="342112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FA219E28-8ABE-440F-9628-CC732022BD5A}"/>
                </a:ext>
              </a:extLst>
            </p:cNvPr>
            <p:cNvSpPr/>
            <p:nvPr/>
          </p:nvSpPr>
          <p:spPr>
            <a:xfrm>
              <a:off x="11853178" y="6520641"/>
              <a:ext cx="338822" cy="342112"/>
            </a:xfrm>
            <a:prstGeom prst="rect">
              <a:avLst/>
            </a:prstGeom>
            <a:noFill/>
            <a:ln w="19050">
              <a:solidFill>
                <a:srgbClr val="E95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E62635A8-B210-4CA1-9186-016C8B4CAB30}"/>
                </a:ext>
              </a:extLst>
            </p:cNvPr>
            <p:cNvSpPr/>
            <p:nvPr/>
          </p:nvSpPr>
          <p:spPr>
            <a:xfrm>
              <a:off x="455064" y="6576281"/>
              <a:ext cx="256672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© Синара-Транспортные Машины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037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g"/><Relationship Id="rId5" Type="http://schemas.openxmlformats.org/officeDocument/2006/relationships/slide" Target="slide2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7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6.xml"/><Relationship Id="rId2" Type="http://schemas.openxmlformats.org/officeDocument/2006/relationships/notesSlide" Target="../notesSlides/notesSlide2.xml"/><Relationship Id="rId16" Type="http://schemas.openxmlformats.org/officeDocument/2006/relationships/slide" Target="slide16.xml"/><Relationship Id="rId20" Type="http://schemas.openxmlformats.org/officeDocument/2006/relationships/slide" Target="slide2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6.jpg"/><Relationship Id="rId5" Type="http://schemas.openxmlformats.org/officeDocument/2006/relationships/slide" Target="slide2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video" Target="../media/media6.webp"/><Relationship Id="rId7" Type="http://schemas.openxmlformats.org/officeDocument/2006/relationships/image" Target="../media/image17.png"/><Relationship Id="rId2" Type="http://schemas.microsoft.com/office/2007/relationships/media" Target="../media/media6.webp"/><Relationship Id="rId1" Type="http://schemas.openxmlformats.org/officeDocument/2006/relationships/themeOverride" Target="../theme/themeOverride1.xml"/><Relationship Id="rId6" Type="http://schemas.openxmlformats.org/officeDocument/2006/relationships/slide" Target="slide2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59763" y="2272791"/>
            <a:ext cx="7646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«ЗНАТОКИ ОХРАНЫ ТРУДА» </a:t>
            </a:r>
            <a:endParaRPr lang="ru-RU" sz="3600" b="1" dirty="0">
              <a:solidFill>
                <a:srgbClr val="1E2D4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05"/>
          <p:cNvPicPr/>
          <p:nvPr/>
        </p:nvPicPr>
        <p:blipFill rotWithShape="1">
          <a:blip r:embed="rId3"/>
          <a:srcRect l="33037"/>
          <a:stretch/>
        </p:blipFill>
        <p:spPr>
          <a:xfrm>
            <a:off x="3975101" y="4334522"/>
            <a:ext cx="3441026" cy="2479088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4698993" y="3003299"/>
            <a:ext cx="7036944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836309" y="2710912"/>
            <a:ext cx="25715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СВОЯ ИГРА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4545873" cy="6858000"/>
          </a:xfrm>
          <a:prstGeom prst="rect">
            <a:avLst/>
          </a:prstGeom>
          <a:solidFill>
            <a:srgbClr val="00194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266513" y="2273110"/>
            <a:ext cx="31678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СВОЯ ИГРА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45722" y="3003625"/>
            <a:ext cx="3188646" cy="127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749549" y="6489700"/>
            <a:ext cx="442451" cy="3683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06"/>
          <p:cNvPicPr/>
          <p:nvPr/>
        </p:nvPicPr>
        <p:blipFill rotWithShape="1">
          <a:blip r:embed="rId4"/>
          <a:srcRect r="9747"/>
          <a:stretch/>
        </p:blipFill>
        <p:spPr>
          <a:xfrm>
            <a:off x="7226300" y="3835400"/>
            <a:ext cx="4956991" cy="297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6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ED3CC82-8C6A-4C44-885D-FF5BDFDE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69" y="127074"/>
            <a:ext cx="10515600" cy="29238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Факты по охране труда Боско </a:t>
            </a:r>
            <a:r>
              <a:rPr lang="ru-RU" dirty="0" smtClean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300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3D764D1-2D53-994F-941B-0AF9502C59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58515" y="6496736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AB97F-426A-3D49-B011-501303478215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utoShape 2" descr="https://avatars.mds.yandex.net/get-zen_doc/1585197/pub_5f85875fcae5a83b55577fd8_5f858b19ae6a9712bf68693b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кругленный прямоугольник 10"/>
          <p:cNvSpPr/>
          <p:nvPr/>
        </p:nvSpPr>
        <p:spPr bwMode="auto">
          <a:xfrm>
            <a:off x="364625" y="866488"/>
            <a:ext cx="11486716" cy="675441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Какое количество рабочих мест на фабрике на 01.01.2025?</a:t>
            </a:r>
          </a:p>
        </p:txBody>
      </p:sp>
      <p:sp>
        <p:nvSpPr>
          <p:cNvPr id="7" name="Скругленный прямоугольник 10"/>
          <p:cNvSpPr/>
          <p:nvPr/>
        </p:nvSpPr>
        <p:spPr bwMode="auto">
          <a:xfrm>
            <a:off x="1688383" y="2835876"/>
            <a:ext cx="10130116" cy="99511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756</a:t>
            </a:r>
          </a:p>
        </p:txBody>
      </p:sp>
      <p:sp>
        <p:nvSpPr>
          <p:cNvPr id="8" name="Овал 7"/>
          <p:cNvSpPr/>
          <p:nvPr/>
        </p:nvSpPr>
        <p:spPr bwMode="auto">
          <a:xfrm>
            <a:off x="364625" y="1646172"/>
            <a:ext cx="1094817" cy="104324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Скругленный прямоугольник 10"/>
          <p:cNvSpPr/>
          <p:nvPr/>
        </p:nvSpPr>
        <p:spPr bwMode="auto">
          <a:xfrm>
            <a:off x="1688384" y="1646172"/>
            <a:ext cx="10130116" cy="104324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рабочих мест равно среднесписочной численности работников фабрики, соответственно </a:t>
            </a:r>
            <a:r>
              <a:rPr lang="ru-RU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924</a:t>
            </a:r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Скругленный прямоугольник 10"/>
          <p:cNvSpPr/>
          <p:nvPr/>
        </p:nvSpPr>
        <p:spPr bwMode="auto">
          <a:xfrm>
            <a:off x="1688384" y="4025390"/>
            <a:ext cx="10162957" cy="104722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рабочих мест равно списочной численности работников фабрики, соответственно </a:t>
            </a:r>
            <a:r>
              <a:rPr lang="ru-RU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1335</a:t>
            </a:r>
            <a:endParaRPr lang="ru-RU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688384" y="5267018"/>
            <a:ext cx="10162957" cy="111039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567</a:t>
            </a:r>
          </a:p>
        </p:txBody>
      </p:sp>
      <p:sp>
        <p:nvSpPr>
          <p:cNvPr id="12" name="Овал 11"/>
          <p:cNvSpPr/>
          <p:nvPr/>
        </p:nvSpPr>
        <p:spPr bwMode="auto">
          <a:xfrm>
            <a:off x="398328" y="5267018"/>
            <a:ext cx="1094817" cy="1020687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" name="Овал 12"/>
          <p:cNvSpPr/>
          <p:nvPr/>
        </p:nvSpPr>
        <p:spPr bwMode="auto">
          <a:xfrm>
            <a:off x="364625" y="2829778"/>
            <a:ext cx="1094817" cy="1001211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Овал 13"/>
          <p:cNvSpPr/>
          <p:nvPr/>
        </p:nvSpPr>
        <p:spPr bwMode="auto">
          <a:xfrm>
            <a:off x="398329" y="4025390"/>
            <a:ext cx="1094817" cy="1083856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" name="Стрелка вправо 1">
            <a:hlinkClick r:id="rId5" action="ppaction://hlinksldjump"/>
          </p:cNvPr>
          <p:cNvSpPr/>
          <p:nvPr/>
        </p:nvSpPr>
        <p:spPr>
          <a:xfrm>
            <a:off x="11944490" y="6194758"/>
            <a:ext cx="157225" cy="2063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18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D68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D686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ED3CC82-8C6A-4C44-885D-FF5BDFDE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69" y="127074"/>
            <a:ext cx="10515600" cy="29238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Факты по охране труда Боско </a:t>
            </a:r>
            <a:r>
              <a:rPr lang="ru-RU" dirty="0" smtClean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400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3D764D1-2D53-994F-941B-0AF9502C59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58515" y="6496736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AB97F-426A-3D49-B011-501303478215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utoShape 2" descr="https://avatars.mds.yandex.net/get-zen_doc/1585197/pub_5f85875fcae5a83b55577fd8_5f858b19ae6a9712bf68693b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кругленный прямоугольник 10"/>
          <p:cNvSpPr/>
          <p:nvPr/>
        </p:nvSpPr>
        <p:spPr bwMode="auto">
          <a:xfrm>
            <a:off x="364625" y="866488"/>
            <a:ext cx="11486716" cy="675441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Какое количество локальных нормативных актом (приказов, протоколов, служебных записок) было </a:t>
            </a: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издано в 2024 </a:t>
            </a: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году службой охраны труда?</a:t>
            </a:r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Скругленный прямоугольник 10"/>
          <p:cNvSpPr/>
          <p:nvPr/>
        </p:nvSpPr>
        <p:spPr bwMode="auto">
          <a:xfrm>
            <a:off x="1688383" y="2835876"/>
            <a:ext cx="10130116" cy="99511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450</a:t>
            </a:r>
            <a:endParaRPr lang="ru-RU" sz="4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364625" y="1646172"/>
            <a:ext cx="1094817" cy="104324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Скругленный прямоугольник 10"/>
          <p:cNvSpPr/>
          <p:nvPr/>
        </p:nvSpPr>
        <p:spPr bwMode="auto">
          <a:xfrm>
            <a:off x="1688384" y="1646172"/>
            <a:ext cx="10130116" cy="104324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136</a:t>
            </a:r>
            <a:endParaRPr lang="ru-RU" sz="4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Скругленный прямоугольник 10"/>
          <p:cNvSpPr/>
          <p:nvPr/>
        </p:nvSpPr>
        <p:spPr bwMode="auto">
          <a:xfrm>
            <a:off x="1688384" y="4025390"/>
            <a:ext cx="10162957" cy="104722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807</a:t>
            </a:r>
            <a:r>
              <a:rPr lang="ru-RU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688384" y="5267018"/>
            <a:ext cx="10162957" cy="111039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известно, учет не ведется</a:t>
            </a:r>
            <a:endParaRPr lang="ru-RU" sz="3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364624" y="3971355"/>
            <a:ext cx="1094817" cy="1020687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Овал 12"/>
          <p:cNvSpPr/>
          <p:nvPr/>
        </p:nvSpPr>
        <p:spPr bwMode="auto">
          <a:xfrm>
            <a:off x="364625" y="2829778"/>
            <a:ext cx="1094817" cy="1001211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Овал 13"/>
          <p:cNvSpPr/>
          <p:nvPr/>
        </p:nvSpPr>
        <p:spPr bwMode="auto">
          <a:xfrm>
            <a:off x="364625" y="5262178"/>
            <a:ext cx="1094817" cy="1083856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" name="Стрелка вправо 1">
            <a:hlinkClick r:id="rId5" action="ppaction://hlinksldjump"/>
          </p:cNvPr>
          <p:cNvSpPr/>
          <p:nvPr/>
        </p:nvSpPr>
        <p:spPr>
          <a:xfrm>
            <a:off x="11944490" y="6194758"/>
            <a:ext cx="157225" cy="2063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02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D68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D686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ED3CC82-8C6A-4C44-885D-FF5BDFDE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69" y="127074"/>
            <a:ext cx="10515600" cy="29238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Факты по охране труда Боско </a:t>
            </a:r>
            <a:r>
              <a:rPr lang="ru-RU" dirty="0" smtClean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500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3D764D1-2D53-994F-941B-0AF9502C59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58515" y="6496736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AB97F-426A-3D49-B011-501303478215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utoShape 2" descr="https://avatars.mds.yandex.net/get-zen_doc/1585197/pub_5f85875fcae5a83b55577fd8_5f858b19ae6a9712bf68693b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кругленный прямоугольник 10"/>
          <p:cNvSpPr/>
          <p:nvPr/>
        </p:nvSpPr>
        <p:spPr bwMode="auto">
          <a:xfrm>
            <a:off x="364625" y="743496"/>
            <a:ext cx="11486716" cy="903839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 каким порядковым номером учтена на фабрике самая востребованная при инструктажах Инструкция по охране труда по </a:t>
            </a: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оказанию первой помощи пострадавшим </a:t>
            </a: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несчастном случае</a:t>
            </a: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Скругленный прямоугольник 10"/>
          <p:cNvSpPr/>
          <p:nvPr/>
        </p:nvSpPr>
        <p:spPr bwMode="auto">
          <a:xfrm>
            <a:off x="1688383" y="2857294"/>
            <a:ext cx="10130116" cy="99511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55.</a:t>
            </a:r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398327" y="1718352"/>
            <a:ext cx="1094817" cy="104324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Скругленный прямоугольник 10"/>
          <p:cNvSpPr/>
          <p:nvPr/>
        </p:nvSpPr>
        <p:spPr bwMode="auto">
          <a:xfrm>
            <a:off x="1721225" y="1736330"/>
            <a:ext cx="10130116" cy="95308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1.</a:t>
            </a:r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Скругленный прямоугольник 10"/>
          <p:cNvSpPr/>
          <p:nvPr/>
        </p:nvSpPr>
        <p:spPr bwMode="auto">
          <a:xfrm>
            <a:off x="1688384" y="4062019"/>
            <a:ext cx="10162957" cy="104722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15.</a:t>
            </a: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688384" y="5337514"/>
            <a:ext cx="10162957" cy="10399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3.</a:t>
            </a:r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398328" y="2847057"/>
            <a:ext cx="1094817" cy="1020687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Овал 12"/>
          <p:cNvSpPr/>
          <p:nvPr/>
        </p:nvSpPr>
        <p:spPr bwMode="auto">
          <a:xfrm>
            <a:off x="460375" y="5376203"/>
            <a:ext cx="1094817" cy="1001211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Овал 13"/>
          <p:cNvSpPr/>
          <p:nvPr/>
        </p:nvSpPr>
        <p:spPr bwMode="auto">
          <a:xfrm>
            <a:off x="398329" y="4025390"/>
            <a:ext cx="1094817" cy="1083856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" name="Стрелка вправо 1">
            <a:hlinkClick r:id="rId5" action="ppaction://hlinksldjump"/>
          </p:cNvPr>
          <p:cNvSpPr/>
          <p:nvPr/>
        </p:nvSpPr>
        <p:spPr>
          <a:xfrm>
            <a:off x="11944490" y="6194758"/>
            <a:ext cx="157225" cy="2063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29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D68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D686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ED3CC82-8C6A-4C44-885D-FF5BDFDE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69" y="127074"/>
            <a:ext cx="10515600" cy="2923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Вопрос-ответ (с фото) </a:t>
            </a:r>
            <a:r>
              <a:rPr lang="ru-RU" dirty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3D764D1-2D53-994F-941B-0AF9502C59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58515" y="6496736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AB97F-426A-3D49-B011-501303478215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utoShape 2" descr="https://avatars.mds.yandex.net/get-zen_doc/1585197/pub_5f85875fcae5a83b55577fd8_5f858b19ae6a9712bf68693b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кругленный прямоугольник 10"/>
          <p:cNvSpPr/>
          <p:nvPr/>
        </p:nvSpPr>
        <p:spPr bwMode="auto">
          <a:xfrm>
            <a:off x="809246" y="785153"/>
            <a:ext cx="10642600" cy="296625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248770" y="3942735"/>
            <a:ext cx="11602572" cy="2694039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Стрелка вправо 1">
            <a:hlinkClick r:id="rId3" action="ppaction://hlinksldjump"/>
          </p:cNvPr>
          <p:cNvSpPr/>
          <p:nvPr/>
        </p:nvSpPr>
        <p:spPr>
          <a:xfrm>
            <a:off x="11944490" y="6194758"/>
            <a:ext cx="157225" cy="2063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05244" y="2083616"/>
            <a:ext cx="5713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Где разрешено принимать пищу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фабрике?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33">
            <a:extLst>
              <a:ext uri="{FF2B5EF4-FFF2-40B4-BE49-F238E27FC236}">
                <a16:creationId xmlns="" xmlns:a16="http://schemas.microsoft.com/office/drawing/2014/main" id="{B50B1482-47F7-4A59-9642-8608ADFA7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666" y="966174"/>
            <a:ext cx="3911818" cy="260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5"/>
          <a:stretch>
            <a:fillRect/>
          </a:stretch>
        </p:blipFill>
        <p:spPr>
          <a:xfrm>
            <a:off x="2291665" y="4038378"/>
            <a:ext cx="3691614" cy="2458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417123" y="5038795"/>
            <a:ext cx="4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59997" y="5102169"/>
            <a:ext cx="1724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кафетерии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Users\SorokinaYV\Downloads\2025-04-18_11-14-5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459" y="4038378"/>
            <a:ext cx="3398452" cy="2483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63380" y="5038795"/>
            <a:ext cx="1528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столовой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62401" y="5102169"/>
            <a:ext cx="4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5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ED3CC82-8C6A-4C44-885D-FF5BDFDE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69" y="127074"/>
            <a:ext cx="10515600" cy="29238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Вопрос-ответ (с фото) 200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3D764D1-2D53-994F-941B-0AF9502C59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58515" y="6496736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AB97F-426A-3D49-B011-501303478215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utoShape 2" descr="https://avatars.mds.yandex.net/get-zen_doc/1585197/pub_5f85875fcae5a83b55577fd8_5f858b19ae6a9712bf68693b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кругленный прямоугольник 10"/>
          <p:cNvSpPr/>
          <p:nvPr/>
        </p:nvSpPr>
        <p:spPr bwMode="auto">
          <a:xfrm>
            <a:off x="155575" y="795681"/>
            <a:ext cx="5596296" cy="584109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6558116" y="795681"/>
            <a:ext cx="5293226" cy="584109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Стрелка вправо 1">
            <a:hlinkClick r:id="rId3" action="ppaction://hlinksldjump"/>
          </p:cNvPr>
          <p:cNvSpPr/>
          <p:nvPr/>
        </p:nvSpPr>
        <p:spPr>
          <a:xfrm>
            <a:off x="11944490" y="6194758"/>
            <a:ext cx="157225" cy="2063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4377" y="941587"/>
            <a:ext cx="5142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Кто в первую очередь обязан оказать 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первую медицинскую помощь пострадавшему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фабрике?</a:t>
            </a:r>
          </a:p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его внутреннего телефона?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74251" y="888822"/>
            <a:ext cx="34609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Фельдшер медпункта, расположенного на территории фабрики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859511B2-07D6-482E-9E6F-2E10C53AB60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89" y="2218637"/>
            <a:ext cx="3768826" cy="43414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7626651" y="5935851"/>
            <a:ext cx="3460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Внутренний номер 8011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73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ED3CC82-8C6A-4C44-885D-FF5BDFDE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69" y="127074"/>
            <a:ext cx="10515600" cy="29238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Вопрос-ответ (с фото) 300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3D764D1-2D53-994F-941B-0AF9502C59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58515" y="6496736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AB97F-426A-3D49-B011-501303478215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utoShape 2" descr="https://avatars.mds.yandex.net/get-zen_doc/1585197/pub_5f85875fcae5a83b55577fd8_5f858b19ae6a9712bf68693b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кругленный прямоугольник 10"/>
          <p:cNvSpPr/>
          <p:nvPr/>
        </p:nvSpPr>
        <p:spPr bwMode="auto">
          <a:xfrm>
            <a:off x="155575" y="795681"/>
            <a:ext cx="4849044" cy="584109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5309420" y="795680"/>
            <a:ext cx="3283035" cy="584109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Стрелка вправо 1">
            <a:hlinkClick r:id="rId3" action="ppaction://hlinksldjump"/>
          </p:cNvPr>
          <p:cNvSpPr/>
          <p:nvPr/>
        </p:nvSpPr>
        <p:spPr>
          <a:xfrm>
            <a:off x="11944490" y="6194758"/>
            <a:ext cx="157225" cy="2063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0376" y="1143073"/>
            <a:ext cx="4180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Кто в обязательном порядке входит в комиссию по расследованию несчастного случая на производстве?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85364" y="819907"/>
            <a:ext cx="2310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Специалист по охране труда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25">
            <a:extLst>
              <a:ext uri="{FF2B5EF4-FFF2-40B4-BE49-F238E27FC236}">
                <a16:creationId xmlns="" xmlns:a16="http://schemas.microsoft.com/office/drawing/2014/main" id="{FDDE8864-BCB1-4647-8934-341996020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t="5930"/>
          <a:stretch>
            <a:fillRect/>
          </a:stretch>
        </p:blipFill>
        <p:spPr bwMode="auto">
          <a:xfrm>
            <a:off x="307975" y="2648934"/>
            <a:ext cx="4520335" cy="3382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 bwMode="auto">
          <a:xfrm>
            <a:off x="8722796" y="795679"/>
            <a:ext cx="3221694" cy="584109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77518" y="921309"/>
            <a:ext cx="4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845345" y="940973"/>
            <a:ext cx="4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06237" y="848640"/>
            <a:ext cx="30168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Председатель ППО </a:t>
            </a:r>
          </a:p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Уполномоченный по ОТ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89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ED3CC82-8C6A-4C44-885D-FF5BDFDE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69" y="127074"/>
            <a:ext cx="10515600" cy="29238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Вопрос-ответ (с фото) 400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3D764D1-2D53-994F-941B-0AF9502C59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58515" y="6496736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AB97F-426A-3D49-B011-501303478215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utoShape 2" descr="https://avatars.mds.yandex.net/get-zen_doc/1585197/pub_5f85875fcae5a83b55577fd8_5f858b19ae6a9712bf68693b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кругленный прямоугольник 10"/>
          <p:cNvSpPr/>
          <p:nvPr/>
        </p:nvSpPr>
        <p:spPr bwMode="auto">
          <a:xfrm>
            <a:off x="364625" y="866488"/>
            <a:ext cx="11486716" cy="675441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Какое защитное свойство спецодежды и СИЗ рук обозначает данная пиктограмма?</a:t>
            </a:r>
            <a:r>
              <a:rPr 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7" name="Скругленный прямоугольник 10"/>
          <p:cNvSpPr/>
          <p:nvPr/>
        </p:nvSpPr>
        <p:spPr bwMode="auto">
          <a:xfrm>
            <a:off x="1671503" y="2863424"/>
            <a:ext cx="6489272" cy="99511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Защита от механических воздействий</a:t>
            </a: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" name="Овал 7"/>
          <p:cNvSpPr/>
          <p:nvPr/>
        </p:nvSpPr>
        <p:spPr bwMode="auto">
          <a:xfrm>
            <a:off x="364625" y="1646172"/>
            <a:ext cx="1094817" cy="104324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Скругленный прямоугольник 10"/>
          <p:cNvSpPr/>
          <p:nvPr/>
        </p:nvSpPr>
        <p:spPr bwMode="auto">
          <a:xfrm>
            <a:off x="1688384" y="1646172"/>
            <a:ext cx="6472391" cy="104324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Защита от </a:t>
            </a:r>
            <a:r>
              <a:rPr lang="sl-SI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вибрации</a:t>
            </a: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Скругленный прямоугольник 10"/>
          <p:cNvSpPr/>
          <p:nvPr/>
        </p:nvSpPr>
        <p:spPr bwMode="auto">
          <a:xfrm>
            <a:off x="1688385" y="4025390"/>
            <a:ext cx="6472390" cy="104722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Защита от воздействий ручного </a:t>
            </a:r>
            <a:r>
              <a:rPr lang="sl-SI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инструмента</a:t>
            </a: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688384" y="5267018"/>
            <a:ext cx="6472391" cy="111039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Защита от удара </a:t>
            </a:r>
            <a:r>
              <a:rPr lang="sl-SI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молотком</a:t>
            </a: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364623" y="2850638"/>
            <a:ext cx="1094817" cy="1020687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Овал 12"/>
          <p:cNvSpPr/>
          <p:nvPr/>
        </p:nvSpPr>
        <p:spPr bwMode="auto">
          <a:xfrm>
            <a:off x="364625" y="4025390"/>
            <a:ext cx="1094817" cy="1001211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Овал 13"/>
          <p:cNvSpPr/>
          <p:nvPr/>
        </p:nvSpPr>
        <p:spPr bwMode="auto">
          <a:xfrm>
            <a:off x="364624" y="5280288"/>
            <a:ext cx="1094817" cy="1083856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" name="Стрелка вправо 1">
            <a:hlinkClick r:id="rId5" action="ppaction://hlinksldjump"/>
          </p:cNvPr>
          <p:cNvSpPr/>
          <p:nvPr/>
        </p:nvSpPr>
        <p:spPr>
          <a:xfrm>
            <a:off x="11944490" y="6194758"/>
            <a:ext cx="157225" cy="2063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916" y="2538403"/>
            <a:ext cx="2945425" cy="365635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6" name="Стрелка вниз 15"/>
          <p:cNvSpPr/>
          <p:nvPr/>
        </p:nvSpPr>
        <p:spPr>
          <a:xfrm>
            <a:off x="10107561" y="1368264"/>
            <a:ext cx="570271" cy="1100877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45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D68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D686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ED3CC82-8C6A-4C44-885D-FF5BDFDE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69" y="127074"/>
            <a:ext cx="10515600" cy="29238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Вопрос-ответ (с фото) 500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3D764D1-2D53-994F-941B-0AF9502C59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58515" y="6496736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AB97F-426A-3D49-B011-501303478215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utoShape 2" descr="https://avatars.mds.yandex.net/get-zen_doc/1585197/pub_5f85875fcae5a83b55577fd8_5f858b19ae6a9712bf68693b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кругленный прямоугольник 10"/>
          <p:cNvSpPr/>
          <p:nvPr/>
        </p:nvSpPr>
        <p:spPr bwMode="auto">
          <a:xfrm>
            <a:off x="199904" y="747587"/>
            <a:ext cx="6374619" cy="5749149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7021300" y="747587"/>
            <a:ext cx="4928124" cy="570132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Стрелка вправо 1">
            <a:hlinkClick r:id="rId3" action="ppaction://hlinksldjump"/>
          </p:cNvPr>
          <p:cNvSpPr/>
          <p:nvPr/>
        </p:nvSpPr>
        <p:spPr>
          <a:xfrm>
            <a:off x="11944490" y="6194758"/>
            <a:ext cx="157225" cy="2063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0456" y="920179"/>
            <a:ext cx="591351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Одно из самых известных фото ХХ века было сделано в июле 1967 года во Флориде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Электрики </a:t>
            </a:r>
            <a:r>
              <a:rPr lang="ru-RU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Рэндалл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Чемпион и </a:t>
            </a:r>
            <a:r>
              <a:rPr lang="ru-RU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Джей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Томпсон меняли 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провода на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линии 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электропередач. </a:t>
            </a:r>
          </a:p>
          <a:p>
            <a:pPr algn="just"/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Работая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самом верху столба ЛЭП, Чемпион нечаянно схватился за провод под напряжением. В то же мгновение через его тело прошел разряд в 4 тысячи вольт, и сердце 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остановилось.</a:t>
            </a:r>
          </a:p>
          <a:p>
            <a:pPr algn="just"/>
            <a:endParaRPr lang="ru-RU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падения бездыханного Чемпиона спасли страховочные ремни. К счастью, неподалеку был его 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напарник Томпсон, который не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растерялся.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сделал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Томпсон?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156" y="967782"/>
            <a:ext cx="4094411" cy="519055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5" name="Овал 14"/>
          <p:cNvSpPr/>
          <p:nvPr/>
        </p:nvSpPr>
        <p:spPr>
          <a:xfrm>
            <a:off x="8996515" y="1789116"/>
            <a:ext cx="2037279" cy="2054940"/>
          </a:xfrm>
          <a:prstGeom prst="ellipse">
            <a:avLst/>
          </a:prstGeom>
          <a:solidFill>
            <a:srgbClr val="002368"/>
          </a:solidFill>
          <a:ln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2368"/>
                </a:solidFill>
              </a:ln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5857" y="3598250"/>
            <a:ext cx="570271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Искусственное дыхание</a:t>
            </a:r>
          </a:p>
          <a:p>
            <a:pPr algn="ctr"/>
            <a:endParaRPr lang="ru-RU" sz="1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Томпсон работал примерно в сотне метров от Чемпиона. Услышав крик и увидев повисшее на страховке тело коллеги, он помчался к нему и быстро взобрался на столб. 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 вспомнил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все, чему его учили на курсах по оказанию первой помощи, и прямо здесь же, на столбе, стал делать пострадавшему искусственное дыхание.  Несмотря на крайне </a:t>
            </a:r>
            <a:r>
              <a:rPr lang="ru-RU"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неудобное </a:t>
            </a:r>
            <a:r>
              <a:rPr lang="ru-RU" sz="1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положение,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 не остановился, пока не почувствовал слабый пульс напарника. Тогда Томпсон спустил его на землю. К моменту приезда медиков Чемпион уже пришел в себя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672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ED3CC82-8C6A-4C44-885D-FF5BDFDE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69" y="127074"/>
            <a:ext cx="10515600" cy="292388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Музыкальный вопрос </a:t>
            </a:r>
            <a:r>
              <a:rPr lang="ru-RU" sz="4000" dirty="0" smtClean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endParaRPr lang="ru-RU" sz="4000" dirty="0">
              <a:solidFill>
                <a:srgbClr val="1E2D4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3D764D1-2D53-994F-941B-0AF9502C59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58515" y="6496736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AB97F-426A-3D49-B011-501303478215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utoShape 2" descr="https://avatars.mds.yandex.net/get-zen_doc/1585197/pub_5f85875fcae5a83b55577fd8_5f858b19ae6a9712bf68693b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кругленный прямоугольник 10"/>
          <p:cNvSpPr/>
          <p:nvPr/>
        </p:nvSpPr>
        <p:spPr bwMode="auto">
          <a:xfrm>
            <a:off x="364625" y="866488"/>
            <a:ext cx="11486716" cy="153429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Прослушайте фрагмент песни и сформулируйте нарушение, описанное в данном фрагменте.</a:t>
            </a:r>
            <a:endParaRPr lang="ru-RU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Стрелка вправо 1">
            <a:hlinkClick r:id="rId5" action="ppaction://hlinksldjump"/>
          </p:cNvPr>
          <p:cNvSpPr/>
          <p:nvPr/>
        </p:nvSpPr>
        <p:spPr>
          <a:xfrm>
            <a:off x="11944490" y="6194758"/>
            <a:ext cx="157225" cy="2063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1425677" y="3022315"/>
            <a:ext cx="9507794" cy="364395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95628" y="4521127"/>
            <a:ext cx="3938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Неверное/неправильное </a:t>
            </a:r>
          </a:p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оказание первой помощи. 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835" y="3065140"/>
            <a:ext cx="4493778" cy="3512636"/>
          </a:xfrm>
          <a:prstGeom prst="rect">
            <a:avLst/>
          </a:prstGeom>
        </p:spPr>
      </p:pic>
      <p:pic>
        <p:nvPicPr>
          <p:cNvPr id="8" name="8. Vyacheslav_Dobrynin_-_Ne_syp_mne_sol_na_rany_(musmore.com)-81.3-99.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23871" y="17911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85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ED3CC82-8C6A-4C44-885D-FF5BDFDE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69" y="127074"/>
            <a:ext cx="10515600" cy="292388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Музыкальный вопрос </a:t>
            </a:r>
            <a:r>
              <a:rPr lang="ru-RU" sz="4000" dirty="0" smtClean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200</a:t>
            </a:r>
            <a:endParaRPr lang="ru-RU" sz="4000" dirty="0">
              <a:solidFill>
                <a:srgbClr val="1E2D4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3D764D1-2D53-994F-941B-0AF9502C59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58515" y="6496736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AB97F-426A-3D49-B011-501303478215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utoShape 2" descr="https://avatars.mds.yandex.net/get-zen_doc/1585197/pub_5f85875fcae5a83b55577fd8_5f858b19ae6a9712bf68693b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кругленный прямоугольник 10"/>
          <p:cNvSpPr/>
          <p:nvPr/>
        </p:nvSpPr>
        <p:spPr bwMode="auto">
          <a:xfrm>
            <a:off x="364625" y="866488"/>
            <a:ext cx="11486716" cy="153429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Прослушайте фрагмент песни и сформулируйте одно из важнейших положений ТК РФ, а также Правил внутреннего трудового распорядка </a:t>
            </a:r>
            <a:endParaRPr lang="ru-RU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Стрелка вправо 1">
            <a:hlinkClick r:id="rId5" action="ppaction://hlinksldjump"/>
          </p:cNvPr>
          <p:cNvSpPr/>
          <p:nvPr/>
        </p:nvSpPr>
        <p:spPr>
          <a:xfrm>
            <a:off x="11944490" y="6194758"/>
            <a:ext cx="157225" cy="2063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2. Несчастный Случай - На фиг, на фиг-44.6-56.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39433" y="1651970"/>
            <a:ext cx="609600" cy="60960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 bwMode="auto">
          <a:xfrm>
            <a:off x="1425677" y="3022315"/>
            <a:ext cx="9507794" cy="364395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75" y="3186265"/>
            <a:ext cx="2676880" cy="3205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Прямоугольник 18"/>
          <p:cNvSpPr/>
          <p:nvPr/>
        </p:nvSpPr>
        <p:spPr>
          <a:xfrm>
            <a:off x="2323822" y="4659627"/>
            <a:ext cx="4798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Соблюдение режима труда и отдыха. </a:t>
            </a:r>
          </a:p>
        </p:txBody>
      </p:sp>
    </p:spTree>
    <p:extLst>
      <p:ext uri="{BB962C8B-B14F-4D97-AF65-F5344CB8AC3E}">
        <p14:creationId xmlns:p14="http://schemas.microsoft.com/office/powerpoint/2010/main" val="270080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75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ED3CC82-8C6A-4C44-885D-FF5BDFDE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5" y="179836"/>
            <a:ext cx="10515600" cy="29238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Выбери СВОЮ категорию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3D764D1-2D53-994F-941B-0AF9502C59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58515" y="6496736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AB97F-426A-3D49-B011-501303478215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utoShape 2" descr="https://avatars.mds.yandex.net/get-zen_doc/1585197/pub_5f85875fcae5a83b55577fd8_5f858b19ae6a9712bf68693b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605976"/>
              </p:ext>
            </p:extLst>
          </p:nvPr>
        </p:nvGraphicFramePr>
        <p:xfrm>
          <a:off x="255638" y="812794"/>
          <a:ext cx="11739718" cy="5683940"/>
        </p:xfrm>
        <a:graphic>
          <a:graphicData uri="http://schemas.openxmlformats.org/drawingml/2006/table">
            <a:tbl>
              <a:tblPr firstCol="1"/>
              <a:tblGrid>
                <a:gridCol w="4048473">
                  <a:extLst>
                    <a:ext uri="{9D8B030D-6E8A-4147-A177-3AD203B41FA5}">
                      <a16:colId xmlns:a16="http://schemas.microsoft.com/office/drawing/2014/main" xmlns="" val="773779713"/>
                    </a:ext>
                  </a:extLst>
                </a:gridCol>
                <a:gridCol w="1538249">
                  <a:extLst>
                    <a:ext uri="{9D8B030D-6E8A-4147-A177-3AD203B41FA5}">
                      <a16:colId xmlns:a16="http://schemas.microsoft.com/office/drawing/2014/main" xmlns="" val="271874990"/>
                    </a:ext>
                  </a:extLst>
                </a:gridCol>
                <a:gridCol w="1538249">
                  <a:extLst>
                    <a:ext uri="{9D8B030D-6E8A-4147-A177-3AD203B41FA5}">
                      <a16:colId xmlns:a16="http://schemas.microsoft.com/office/drawing/2014/main" xmlns="" val="1990415869"/>
                    </a:ext>
                  </a:extLst>
                </a:gridCol>
                <a:gridCol w="1538249">
                  <a:extLst>
                    <a:ext uri="{9D8B030D-6E8A-4147-A177-3AD203B41FA5}">
                      <a16:colId xmlns:a16="http://schemas.microsoft.com/office/drawing/2014/main" xmlns="" val="4131191294"/>
                    </a:ext>
                  </a:extLst>
                </a:gridCol>
                <a:gridCol w="1538249">
                  <a:extLst>
                    <a:ext uri="{9D8B030D-6E8A-4147-A177-3AD203B41FA5}">
                      <a16:colId xmlns:a16="http://schemas.microsoft.com/office/drawing/2014/main" xmlns="" val="1715328807"/>
                    </a:ext>
                  </a:extLst>
                </a:gridCol>
                <a:gridCol w="1538249">
                  <a:extLst>
                    <a:ext uri="{9D8B030D-6E8A-4147-A177-3AD203B41FA5}">
                      <a16:colId xmlns:a16="http://schemas.microsoft.com/office/drawing/2014/main" xmlns="" val="904277544"/>
                    </a:ext>
                  </a:extLst>
                </a:gridCol>
              </a:tblGrid>
              <a:tr h="113678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EFC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Основы </a:t>
                      </a:r>
                      <a:r>
                        <a:rPr lang="ru-RU" b="1" dirty="0" smtClean="0">
                          <a:solidFill>
                            <a:srgbClr val="FEFC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охраны труда РФ</a:t>
                      </a:r>
                      <a:endParaRPr lang="ru-RU" b="1" dirty="0">
                        <a:solidFill>
                          <a:srgbClr val="FEFC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94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480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hlinkClick r:id="rId3" action="ppaction://hlinksldjump"/>
                        </a:rPr>
                        <a:t>100</a:t>
                      </a:r>
                      <a:endParaRPr lang="ru-RU" sz="48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hlinkClick r:id="rId4" action="ppaction://hlinksldjump"/>
                        </a:rPr>
                        <a:t>200</a:t>
                      </a:r>
                      <a:endParaRPr lang="ru-RU" sz="4800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hlinkClick r:id="rId5" action="ppaction://hlinksldjump"/>
                        </a:rPr>
                        <a:t>300</a:t>
                      </a:r>
                      <a:endParaRPr lang="ru-RU" sz="4800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hlinkClick r:id="rId6" action="ppaction://hlinksldjump"/>
                        </a:rPr>
                        <a:t>400</a:t>
                      </a:r>
                      <a:endParaRPr lang="ru-RU" sz="4800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91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hlinkClick r:id="rId7" action="ppaction://hlinksldjump"/>
                        </a:rPr>
                        <a:t>500</a:t>
                      </a:r>
                      <a:endParaRPr lang="ru-RU" sz="4800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9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2886007"/>
                  </a:ext>
                </a:extLst>
              </a:tr>
              <a:tr h="1136788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FEFC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Факты по охране труда БОСКО</a:t>
                      </a:r>
                      <a:endParaRPr lang="ru-RU" sz="1800" b="1" kern="1200" dirty="0">
                        <a:solidFill>
                          <a:srgbClr val="FEFC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91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hlinkClick r:id="rId8" action="ppaction://hlinksldjump"/>
                        </a:rPr>
                        <a:t>100</a:t>
                      </a:r>
                      <a:endParaRPr lang="ru-RU" sz="4800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91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hlinkClick r:id="rId9" action="ppaction://hlinksldjump"/>
                        </a:rPr>
                        <a:t>200</a:t>
                      </a:r>
                      <a:endParaRPr lang="ru-RU" sz="4800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91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hlinkClick r:id="rId10" action="ppaction://hlinksldjump"/>
                        </a:rPr>
                        <a:t>300</a:t>
                      </a:r>
                      <a:endParaRPr lang="ru-RU" sz="4800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91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hlinkClick r:id="rId11" action="ppaction://hlinksldjump"/>
                        </a:rPr>
                        <a:t>400</a:t>
                      </a:r>
                      <a:endParaRPr lang="ru-RU" sz="4800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91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hlinkClick r:id="rId12" action="ppaction://hlinksldjump"/>
                        </a:rPr>
                        <a:t>500</a:t>
                      </a:r>
                      <a:endParaRPr lang="ru-RU" sz="4800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9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0269987"/>
                  </a:ext>
                </a:extLst>
              </a:tr>
              <a:tr h="11367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FEFC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Вопрос-ответ (с фото)</a:t>
                      </a:r>
                      <a:endParaRPr lang="ru-RU" sz="1800" b="1" kern="1200" dirty="0">
                        <a:solidFill>
                          <a:srgbClr val="FEFC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91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hlinkClick r:id="rId13" action="ppaction://hlinksldjump"/>
                        </a:rPr>
                        <a:t>100</a:t>
                      </a:r>
                      <a:endParaRPr lang="ru-RU" sz="4800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91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hlinkClick r:id="rId14" action="ppaction://hlinksldjump"/>
                        </a:rPr>
                        <a:t>200</a:t>
                      </a:r>
                      <a:endParaRPr lang="ru-RU" sz="4800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91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hlinkClick r:id="rId15" action="ppaction://hlinksldjump"/>
                        </a:rPr>
                        <a:t>300</a:t>
                      </a:r>
                      <a:endParaRPr lang="ru-RU" sz="4800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91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hlinkClick r:id="rId16" action="ppaction://hlinksldjump"/>
                        </a:rPr>
                        <a:t>400</a:t>
                      </a:r>
                      <a:endParaRPr lang="ru-RU" sz="4800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91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hlinkClick r:id="rId17" action="ppaction://hlinksldjump"/>
                        </a:rPr>
                        <a:t>500</a:t>
                      </a:r>
                      <a:endParaRPr lang="ru-RU" sz="4800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9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9525355"/>
                  </a:ext>
                </a:extLst>
              </a:tr>
              <a:tr h="11367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FEFC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Музыкальный</a:t>
                      </a:r>
                      <a:r>
                        <a:rPr lang="ru-RU" sz="1800" b="1" kern="1200" baseline="0" dirty="0" smtClean="0">
                          <a:solidFill>
                            <a:srgbClr val="FEFC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вопрос</a:t>
                      </a:r>
                      <a:endParaRPr lang="ru-RU" sz="1800" b="1" kern="1200" dirty="0">
                        <a:solidFill>
                          <a:srgbClr val="FEFC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91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hlinkClick r:id="rId18" action="ppaction://hlinksldjump"/>
                        </a:rPr>
                        <a:t>100</a:t>
                      </a:r>
                      <a:endParaRPr lang="ru-RU" sz="4800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91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hlinkClick r:id="rId19" action="ppaction://hlinksldjump"/>
                        </a:rPr>
                        <a:t>200</a:t>
                      </a:r>
                      <a:endParaRPr lang="ru-RU" sz="4800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91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hlinkClick r:id="rId20" action="ppaction://hlinksldjump"/>
                        </a:rPr>
                        <a:t>300</a:t>
                      </a:r>
                      <a:endParaRPr lang="ru-RU" sz="4800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91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hlinkClick r:id="rId21" action="ppaction://hlinksldjump"/>
                        </a:rPr>
                        <a:t>400</a:t>
                      </a:r>
                      <a:endParaRPr lang="ru-RU" sz="4800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91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hlinkClick r:id="rId22" action="ppaction://hlinksldjump"/>
                        </a:rPr>
                        <a:t>500</a:t>
                      </a:r>
                      <a:endParaRPr lang="ru-RU" sz="4800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9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2847689"/>
                  </a:ext>
                </a:extLst>
              </a:tr>
              <a:tr h="11367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FEFC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КОТ В МЕШКЕ</a:t>
                      </a:r>
                      <a:endParaRPr lang="ru-RU" sz="1800" b="1" kern="1200" dirty="0">
                        <a:solidFill>
                          <a:srgbClr val="FEFC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91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hlinkClick r:id="rId23" action="ppaction://hlinksldjump"/>
                        </a:rPr>
                        <a:t>100</a:t>
                      </a:r>
                      <a:endParaRPr lang="ru-RU" sz="4800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91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hlinkClick r:id="rId24" action="ppaction://hlinksldjump"/>
                        </a:rPr>
                        <a:t>200</a:t>
                      </a:r>
                      <a:endParaRPr lang="ru-RU" sz="4800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91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hlinkClick r:id="rId20" action="ppaction://hlinksldjump"/>
                        </a:rPr>
                        <a:t>300</a:t>
                      </a:r>
                      <a:endParaRPr lang="ru-RU" sz="4800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91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hlinkClick r:id="rId25" action="ppaction://hlinksldjump"/>
                        </a:rPr>
                        <a:t>400</a:t>
                      </a:r>
                      <a:endParaRPr lang="ru-RU" sz="4800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91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hlinkClick r:id="rId26" action="ppaction://hlinksldjump"/>
                        </a:rPr>
                        <a:t>500</a:t>
                      </a:r>
                      <a:endParaRPr lang="ru-RU" sz="4800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9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2785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75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ED3CC82-8C6A-4C44-885D-FF5BDFDE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69" y="127074"/>
            <a:ext cx="10515600" cy="292388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Музыкальный вопрос </a:t>
            </a:r>
            <a:r>
              <a:rPr lang="ru-RU" sz="4000" dirty="0" smtClean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300</a:t>
            </a:r>
            <a:endParaRPr lang="ru-RU" sz="4000" dirty="0">
              <a:solidFill>
                <a:srgbClr val="1E2D4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3D764D1-2D53-994F-941B-0AF9502C59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58515" y="6496736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AB97F-426A-3D49-B011-501303478215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utoShape 2" descr="https://avatars.mds.yandex.net/get-zen_doc/1585197/pub_5f85875fcae5a83b55577fd8_5f858b19ae6a9712bf68693b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кругленный прямоугольник 10"/>
          <p:cNvSpPr/>
          <p:nvPr/>
        </p:nvSpPr>
        <p:spPr bwMode="auto">
          <a:xfrm>
            <a:off x="364625" y="866488"/>
            <a:ext cx="11486716" cy="153429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Прослушайте фрагмент песни и сформулируйте одно из важнейших обязанностей работника в области охраны труда, описанную в данном фрагменте </a:t>
            </a:r>
            <a:endParaRPr lang="ru-RU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Стрелка вправо 1">
            <a:hlinkClick r:id="rId5" action="ppaction://hlinksldjump"/>
          </p:cNvPr>
          <p:cNvSpPr/>
          <p:nvPr/>
        </p:nvSpPr>
        <p:spPr>
          <a:xfrm>
            <a:off x="11944490" y="6194758"/>
            <a:ext cx="157225" cy="2063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1425677" y="3022315"/>
            <a:ext cx="9507794" cy="364395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51819" y="4305684"/>
            <a:ext cx="44561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Немедленно извещать своего непосредственного или вышестоящего руководителя о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любой ситуации, угрожающей его жизни. 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12. Perpetuum Mobile, Pt. II-20.5-30.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88361" y="1718187"/>
            <a:ext cx="609600" cy="609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469" y="3217907"/>
            <a:ext cx="4481052" cy="31831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5157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4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ED3CC82-8C6A-4C44-885D-FF5BDFDE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69" y="127074"/>
            <a:ext cx="10515600" cy="292388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Музыкальный вопрос </a:t>
            </a:r>
            <a:r>
              <a:rPr lang="ru-RU" sz="4000" dirty="0" smtClean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400</a:t>
            </a:r>
            <a:endParaRPr lang="ru-RU" sz="4000" dirty="0">
              <a:solidFill>
                <a:srgbClr val="1E2D4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3D764D1-2D53-994F-941B-0AF9502C59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58515" y="6496736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AB97F-426A-3D49-B011-501303478215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utoShape 2" descr="https://avatars.mds.yandex.net/get-zen_doc/1585197/pub_5f85875fcae5a83b55577fd8_5f858b19ae6a9712bf68693b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кругленный прямоугольник 10"/>
          <p:cNvSpPr/>
          <p:nvPr/>
        </p:nvSpPr>
        <p:spPr bwMode="auto">
          <a:xfrm>
            <a:off x="364625" y="866488"/>
            <a:ext cx="11486716" cy="153429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Прослушайте фрагмент песни и предположите, какую бы причину несчастного случая, описанного в песне, указала комиссия при его расследовании? </a:t>
            </a:r>
            <a:endParaRPr lang="ru-RU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Стрелка вправо 1">
            <a:hlinkClick r:id="rId5" action="ppaction://hlinksldjump"/>
          </p:cNvPr>
          <p:cNvSpPr/>
          <p:nvPr/>
        </p:nvSpPr>
        <p:spPr>
          <a:xfrm>
            <a:off x="11944490" y="6194758"/>
            <a:ext cx="157225" cy="2063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1425677" y="3022315"/>
            <a:ext cx="9507794" cy="364395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25678" y="4382628"/>
            <a:ext cx="4955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Личная неосторожность пострадавшего. 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7. Король и Шут - Парень и леший (megasongs.me)-55.5-64.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83329" y="1705897"/>
            <a:ext cx="609600" cy="609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135" y="3064188"/>
            <a:ext cx="3254478" cy="3544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547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2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ED3CC82-8C6A-4C44-885D-FF5BDFDE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69" y="127074"/>
            <a:ext cx="10515600" cy="292388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Музыкальный вопрос </a:t>
            </a:r>
            <a:r>
              <a:rPr lang="ru-RU" sz="4000" dirty="0" smtClean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500</a:t>
            </a:r>
            <a:endParaRPr lang="ru-RU" sz="4000" dirty="0">
              <a:solidFill>
                <a:srgbClr val="1E2D4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3D764D1-2D53-994F-941B-0AF9502C59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58515" y="6496736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AB97F-426A-3D49-B011-501303478215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utoShape 2" descr="https://avatars.mds.yandex.net/get-zen_doc/1585197/pub_5f85875fcae5a83b55577fd8_5f858b19ae6a9712bf68693b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кругленный прямоугольник 10"/>
          <p:cNvSpPr/>
          <p:nvPr/>
        </p:nvSpPr>
        <p:spPr bwMode="auto">
          <a:xfrm>
            <a:off x="155574" y="866488"/>
            <a:ext cx="11788915" cy="168006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Прослушайте фрагмент песни и сформулируйте одно из важнейших мероприятий, которое работодатель обязан реализовывать с 01.03.2022 года, ввиду изменений ТК РФ </a:t>
            </a:r>
            <a:r>
              <a:rPr 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добавление отдельной статьи 218) </a:t>
            </a:r>
            <a:endParaRPr lang="ru-RU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Стрелка вправо 1">
            <a:hlinkClick r:id="rId5" action="ppaction://hlinksldjump"/>
          </p:cNvPr>
          <p:cNvSpPr/>
          <p:nvPr/>
        </p:nvSpPr>
        <p:spPr>
          <a:xfrm>
            <a:off x="11944490" y="6194758"/>
            <a:ext cx="157225" cy="2063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1425677" y="2831690"/>
            <a:ext cx="9507794" cy="3834581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9302" y="4521127"/>
            <a:ext cx="4001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Снижение уровней профессиональных рисков. 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577" y="2940683"/>
            <a:ext cx="4852988" cy="3616593"/>
          </a:xfrm>
          <a:prstGeom prst="rect">
            <a:avLst/>
          </a:prstGeom>
        </p:spPr>
      </p:pic>
      <p:pic>
        <p:nvPicPr>
          <p:cNvPr id="8" name="6. Крематорий - Амстердам (megasongs.me)-124.3-138.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35148" y="19369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6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3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ED3CC82-8C6A-4C44-885D-FF5BDFDE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69" y="127074"/>
            <a:ext cx="10515600" cy="292388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КОТ В МЕШКЕ категория </a:t>
            </a:r>
            <a:r>
              <a:rPr lang="ru-RU" sz="4000" dirty="0" smtClean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endParaRPr lang="ru-RU" sz="4000" dirty="0">
              <a:solidFill>
                <a:srgbClr val="1E2D4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3D764D1-2D53-994F-941B-0AF9502C59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960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AB97F-426A-3D49-B011-501303478215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utoShape 2" descr="https://avatars.mds.yandex.net/get-zen_doc/1585197/pub_5f85875fcae5a83b55577fd8_5f858b19ae6a9712bf68693b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кругленный прямоугольник 10"/>
          <p:cNvSpPr/>
          <p:nvPr/>
        </p:nvSpPr>
        <p:spPr bwMode="auto">
          <a:xfrm>
            <a:off x="364625" y="866489"/>
            <a:ext cx="11486716" cy="100164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Стрелка вправо 1">
            <a:hlinkClick r:id="rId6" action="ppaction://hlinksldjump"/>
          </p:cNvPr>
          <p:cNvSpPr/>
          <p:nvPr/>
        </p:nvSpPr>
        <p:spPr>
          <a:xfrm>
            <a:off x="11944490" y="6194758"/>
            <a:ext cx="157225" cy="2063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76800" y="2779445"/>
            <a:ext cx="6271341" cy="3608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747253" y="1146193"/>
            <a:ext cx="10717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каком советском мультфильме поднимается проблема вакцинации?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0375" y="2315156"/>
            <a:ext cx="5147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 бегемота который боялся прививок!</a:t>
            </a:r>
          </a:p>
        </p:txBody>
      </p:sp>
    </p:spTree>
    <p:extLst>
      <p:ext uri="{BB962C8B-B14F-4D97-AF65-F5344CB8AC3E}">
        <p14:creationId xmlns:p14="http://schemas.microsoft.com/office/powerpoint/2010/main" val="2648472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ED3CC82-8C6A-4C44-885D-FF5BDFDE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625" y="173750"/>
            <a:ext cx="10515600" cy="292388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КОТ В МЕШКЕ категория </a:t>
            </a:r>
            <a:r>
              <a:rPr lang="ru-RU" sz="4000" dirty="0" smtClean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200</a:t>
            </a:r>
            <a:endParaRPr lang="ru-RU" sz="4000" dirty="0">
              <a:solidFill>
                <a:srgbClr val="1E2D4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3D764D1-2D53-994F-941B-0AF9502C59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58515" y="6496736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AB97F-426A-3D49-B011-501303478215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utoShape 2" descr="https://avatars.mds.yandex.net/get-zen_doc/1585197/pub_5f85875fcae5a83b55577fd8_5f858b19ae6a9712bf68693b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кругленный прямоугольник 10"/>
          <p:cNvSpPr/>
          <p:nvPr/>
        </p:nvSpPr>
        <p:spPr bwMode="auto">
          <a:xfrm>
            <a:off x="155574" y="866488"/>
            <a:ext cx="11788915" cy="447242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Стрелка вправо 1">
            <a:hlinkClick r:id="rId4" action="ppaction://hlinksldjump"/>
          </p:cNvPr>
          <p:cNvSpPr/>
          <p:nvPr/>
        </p:nvSpPr>
        <p:spPr>
          <a:xfrm>
            <a:off x="11944490" y="6194758"/>
            <a:ext cx="157225" cy="2063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939" y="1137286"/>
            <a:ext cx="3154451" cy="24088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64625" y="1152743"/>
            <a:ext cx="80401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текстильной промышленности России неразрывно связано с династией первых промышленников, купцов-первопроходцев Морозовых.</a:t>
            </a:r>
          </a:p>
          <a:p>
            <a:pPr algn="just"/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Савва Морозов (1862 - 1905) был одним из самых богатых людей Российской империи. Потомственный предприниматель всё свое время посвящал семейному делу — его предприятия считались одними из самых прибыльных компаний страны. </a:t>
            </a:r>
          </a:p>
          <a:p>
            <a:pPr algn="just"/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Морозов был меценатом, которого знала вся Россия: он строил для рабочих больницы и дома, ввел на своих фабриках декретный отпуск и добивался сокращения рабочего дня для тех, кто трудится на производствах, первым начал выплачивать пособия и пенсии тем рабочим, кто получил увечья на работе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4625" y="3792584"/>
            <a:ext cx="113667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Отдельным фактом является, то что Савва Морозов значительно снизил уровень пьянства среди своих рабочих, создав именно это из числа своих работников. Так что людям, трудившимся у него, толком и пить было некогда. Савва Морозов с братьями построили для этого целый стадион, чтобы отвлечь рабочих от поисков счастья на дне бутылки, и организовали первые чемпионаты России.</a:t>
            </a:r>
          </a:p>
          <a:p>
            <a:pPr algn="just"/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первым в России создал Савва 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Морозов?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460375" y="5482748"/>
            <a:ext cx="11271015" cy="112463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Первую 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России </a:t>
            </a: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футбольную команду 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«</a:t>
            </a: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Орехово.</a:t>
            </a:r>
            <a:endParaRPr lang="ru-RU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13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ED3CC82-8C6A-4C44-885D-FF5BDFDE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69" y="127074"/>
            <a:ext cx="10515600" cy="292388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КОТ В МЕШКЕ категория </a:t>
            </a:r>
            <a:r>
              <a:rPr lang="ru-RU" sz="4000" dirty="0" smtClean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300</a:t>
            </a:r>
            <a:endParaRPr lang="ru-RU" sz="4000" dirty="0">
              <a:solidFill>
                <a:srgbClr val="1E2D4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3D764D1-2D53-994F-941B-0AF9502C59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58515" y="6496736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AB97F-426A-3D49-B011-501303478215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utoShape 2" descr="https://avatars.mds.yandex.net/get-zen_doc/1585197/pub_5f85875fcae5a83b55577fd8_5f858b19ae6a9712bf68693b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кругленный прямоугольник 10"/>
          <p:cNvSpPr/>
          <p:nvPr/>
        </p:nvSpPr>
        <p:spPr bwMode="auto">
          <a:xfrm>
            <a:off x="307975" y="1054406"/>
            <a:ext cx="11486716" cy="5592199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 многих странах мира есть свои особенности, в том числе и в трудовой </a:t>
            </a: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деятельности.</a:t>
            </a:r>
          </a:p>
          <a:p>
            <a:pPr algn="ctr"/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Японии, например, не зазорно </a:t>
            </a: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сделать именно это </a:t>
            </a: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посреди рабочего дня – и это будет означать, что работник полностью отдаёт себя </a:t>
            </a: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работе.</a:t>
            </a:r>
          </a:p>
          <a:p>
            <a:pPr algn="ctr"/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Японии считается, что если сотрудник </a:t>
            </a: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сделал это </a:t>
            </a: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своём рабочем месте – то он просто слишком много </a:t>
            </a: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работает и мало отдыхает. </a:t>
            </a:r>
          </a:p>
          <a:p>
            <a:pPr algn="ctr"/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России у работодателей иная точка зрения.  Во многих нормативных документах</a:t>
            </a: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том числе и по охране труда, делать это на рабочем месте запрещено, и если работник в рабочее время будет уличён в этом, то скорее </a:t>
            </a: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всего </a:t>
            </a: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нему будет применено дисциплинарное взыскание, а в отдельных случаях (при определенных работах) он может быть и уволен.</a:t>
            </a:r>
          </a:p>
          <a:p>
            <a:pPr algn="ctr"/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чем идет речь?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Японии считается, что если сотрудник </a:t>
            </a:r>
            <a:r>
              <a:rPr lang="ru-RU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заснул</a:t>
            </a: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своём рабочем месте – то он просто </a:t>
            </a: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слишком много работает и мало спит.</a:t>
            </a:r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Стрелка вправо 1">
            <a:hlinkClick r:id="rId3" action="ppaction://hlinksldjump"/>
          </p:cNvPr>
          <p:cNvSpPr/>
          <p:nvPr/>
        </p:nvSpPr>
        <p:spPr>
          <a:xfrm>
            <a:off x="11944490" y="6194758"/>
            <a:ext cx="157225" cy="2063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33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ED3CC82-8C6A-4C44-885D-FF5BDFDE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69" y="127074"/>
            <a:ext cx="10515600" cy="292388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КОТ В МЕШКЕ категория 400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3D764D1-2D53-994F-941B-0AF9502C59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58515" y="6496736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AB97F-426A-3D49-B011-501303478215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utoShape 2" descr="https://avatars.mds.yandex.net/get-zen_doc/1585197/pub_5f85875fcae5a83b55577fd8_5f858b19ae6a9712bf68693b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кругленный прямоугольник 10"/>
          <p:cNvSpPr/>
          <p:nvPr/>
        </p:nvSpPr>
        <p:spPr bwMode="auto">
          <a:xfrm>
            <a:off x="364625" y="1425677"/>
            <a:ext cx="11486716" cy="320531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248770" y="5372100"/>
            <a:ext cx="11602572" cy="112463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Опасный и вредный производственный фактор, о котором идёт речь, это </a:t>
            </a:r>
            <a:r>
              <a:rPr lang="ru-RU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невесомость</a:t>
            </a:r>
            <a:r>
              <a:rPr 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sz="16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</a:t>
            </a:r>
            <a:r>
              <a:rPr 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профессия людей, подверженных этому фактору - </a:t>
            </a:r>
            <a:r>
              <a:rPr lang="ru-RU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космонавт</a:t>
            </a:r>
            <a:r>
              <a:rPr 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" name="Стрелка вправо 1">
            <a:hlinkClick r:id="rId4" action="ppaction://hlinksldjump"/>
          </p:cNvPr>
          <p:cNvSpPr/>
          <p:nvPr/>
        </p:nvSpPr>
        <p:spPr>
          <a:xfrm>
            <a:off x="11944490" y="6194758"/>
            <a:ext cx="157225" cy="2063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95298" y="2012673"/>
            <a:ext cx="110362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Этот опасный и вредный производственный фактор значительно влияет на организм: перестают действовать некоторые мышцы, развивается атрофия. Изменения происходят в сердечно-сосудистой системе. А ещё люди, подвергающиеся этому фактору, быстрее стареют. Но в России меньше полусотни людей профессии, которая связана с этим фактором. </a:t>
            </a:r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Назовите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этот вредный фактор и эту профессию.</a:t>
            </a:r>
          </a:p>
        </p:txBody>
      </p:sp>
    </p:spTree>
    <p:extLst>
      <p:ext uri="{BB962C8B-B14F-4D97-AF65-F5344CB8AC3E}">
        <p14:creationId xmlns:p14="http://schemas.microsoft.com/office/powerpoint/2010/main" val="349675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ED3CC82-8C6A-4C44-885D-FF5BDFDE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69" y="127074"/>
            <a:ext cx="10515600" cy="292388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КОТ В МЕШКЕ категория 500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3D764D1-2D53-994F-941B-0AF9502C59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58515" y="6496736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AB97F-426A-3D49-B011-501303478215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utoShape 2" descr="https://avatars.mds.yandex.net/get-zen_doc/1585197/pub_5f85875fcae5a83b55577fd8_5f858b19ae6a9712bf68693b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кругленный прямоугольник 10"/>
          <p:cNvSpPr/>
          <p:nvPr/>
        </p:nvSpPr>
        <p:spPr bwMode="auto">
          <a:xfrm>
            <a:off x="457774" y="875016"/>
            <a:ext cx="7850484" cy="219144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одном из заводов Генри Форда существовала ремонтная бригада, отвечающая за исправную работу конвейера. В комнате этой бригады находились часы, которые отсчитывали получку работников. </a:t>
            </a:r>
            <a:endParaRPr lang="ru-RU" sz="16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что им начислялись деньги</a:t>
            </a:r>
            <a:r>
              <a:rPr lang="ru-RU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Стрелка вправо 1">
            <a:hlinkClick r:id="rId3" action="ppaction://hlinksldjump"/>
          </p:cNvPr>
          <p:cNvSpPr/>
          <p:nvPr/>
        </p:nvSpPr>
        <p:spPr>
          <a:xfrm>
            <a:off x="11944490" y="6194758"/>
            <a:ext cx="157225" cy="2063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10"/>
          <p:cNvSpPr/>
          <p:nvPr/>
        </p:nvSpPr>
        <p:spPr bwMode="auto">
          <a:xfrm>
            <a:off x="307975" y="3249022"/>
            <a:ext cx="11486716" cy="343027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одном из заводов Генри Форда бригада работников получала деньги за то, что 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отдыхала</a:t>
            </a:r>
            <a:r>
              <a:rPr 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sz="16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</a:t>
            </a:r>
            <a:r>
              <a:rPr 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была сервисная бригада, которая отвечала за бесперебойную работу конвейера. </a:t>
            </a:r>
            <a:r>
              <a:rPr lang="ru-RU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Проще </a:t>
            </a:r>
            <a:r>
              <a:rPr 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говоря — ремонтники. Они получали зарплату, только когда сидели в комнате отдыха.</a:t>
            </a:r>
            <a:br>
              <a:rPr 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только зажигалась красная лампа поломки линии сборки, останавливался счетчик, начислявший им деньги</a:t>
            </a:r>
            <a:r>
              <a:rPr lang="ru-RU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endParaRPr lang="ru-RU" sz="16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Во-первых</a:t>
            </a:r>
            <a:r>
              <a:rPr 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они всегда оперативно делали ремонт, чтобы быстрее вернуться в комнату отдыха</a:t>
            </a:r>
            <a:r>
              <a:rPr lang="ru-RU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endParaRPr lang="ru-RU" sz="16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Во-вторых</a:t>
            </a:r>
            <a:r>
              <a:rPr 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они делали ремонт всегда качественно, чтобы им не приходилось покидать комнату в ближайшее время из-за той же неисправности</a:t>
            </a:r>
            <a:r>
              <a:rPr lang="ru-RU" sz="1600" dirty="0"/>
              <a:t>.</a:t>
            </a:r>
            <a:endParaRPr lang="ru-RU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54" y="848047"/>
            <a:ext cx="3314037" cy="2245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5158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ED3CC82-8C6A-4C44-885D-FF5BDFDE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69" y="127074"/>
            <a:ext cx="10515600" cy="29238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Основы охраны труда</a:t>
            </a:r>
            <a:r>
              <a:rPr lang="ru-RU" sz="3600" dirty="0" smtClean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600" dirty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категория </a:t>
            </a:r>
            <a:r>
              <a:rPr lang="en-US" sz="3600" dirty="0" smtClean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ru-RU" sz="3600" dirty="0" smtClean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  <a:endParaRPr lang="ru-RU" sz="3600" dirty="0">
              <a:solidFill>
                <a:srgbClr val="1E2D4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3D764D1-2D53-994F-941B-0AF9502C59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58515" y="6496736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AB97F-426A-3D49-B011-501303478215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utoShape 2" descr="https://avatars.mds.yandex.net/get-zen_doc/1585197/pub_5f85875fcae5a83b55577fd8_5f858b19ae6a9712bf68693b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кругленный прямоугольник 10"/>
          <p:cNvSpPr/>
          <p:nvPr/>
        </p:nvSpPr>
        <p:spPr bwMode="auto">
          <a:xfrm>
            <a:off x="364625" y="866488"/>
            <a:ext cx="11486716" cy="675441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l-SI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Какая минимальная продолжительность стажировки по охране труда на рабочем месте</a:t>
            </a: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Скругленный прямоугольник 10"/>
          <p:cNvSpPr/>
          <p:nvPr/>
        </p:nvSpPr>
        <p:spPr bwMode="auto">
          <a:xfrm>
            <a:off x="1688383" y="2835876"/>
            <a:ext cx="10130116" cy="99511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менее 2 рабочих дней/смен.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364625" y="1646172"/>
            <a:ext cx="1094817" cy="104324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Скругленный прямоугольник 10"/>
          <p:cNvSpPr/>
          <p:nvPr/>
        </p:nvSpPr>
        <p:spPr bwMode="auto">
          <a:xfrm>
            <a:off x="1688384" y="1646172"/>
            <a:ext cx="10130116" cy="104324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менее 14 рабочих дней/смен.</a:t>
            </a:r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Скругленный прямоугольник 10"/>
          <p:cNvSpPr/>
          <p:nvPr/>
        </p:nvSpPr>
        <p:spPr bwMode="auto">
          <a:xfrm>
            <a:off x="1688384" y="4025390"/>
            <a:ext cx="10162957" cy="104722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менее 5 рабочих дней/смен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688384" y="5267018"/>
            <a:ext cx="10162957" cy="111039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менее 3 рабочих дней/смен.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364625" y="2865079"/>
            <a:ext cx="1094817" cy="1020687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Овал 12"/>
          <p:cNvSpPr/>
          <p:nvPr/>
        </p:nvSpPr>
        <p:spPr bwMode="auto">
          <a:xfrm>
            <a:off x="364625" y="4061668"/>
            <a:ext cx="1094817" cy="1001211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Овал 13"/>
          <p:cNvSpPr/>
          <p:nvPr/>
        </p:nvSpPr>
        <p:spPr bwMode="auto">
          <a:xfrm>
            <a:off x="364624" y="5293558"/>
            <a:ext cx="1094817" cy="1083856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Стрелка вправо 14">
            <a:hlinkClick r:id="rId5" action="ppaction://hlinksldjump"/>
          </p:cNvPr>
          <p:cNvSpPr/>
          <p:nvPr/>
        </p:nvSpPr>
        <p:spPr>
          <a:xfrm>
            <a:off x="11944490" y="6194758"/>
            <a:ext cx="157225" cy="2063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18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D68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D686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ED3CC82-8C6A-4C44-885D-FF5BDFDE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69" y="127074"/>
            <a:ext cx="10515600" cy="29238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Основы охраны труда </a:t>
            </a:r>
            <a:r>
              <a:rPr lang="ru-RU" sz="3600" dirty="0" smtClean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категория </a:t>
            </a:r>
            <a:r>
              <a:rPr lang="en-US" sz="3600" dirty="0" smtClean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3600" dirty="0" smtClean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  <a:endParaRPr lang="ru-RU" sz="3600" dirty="0">
              <a:solidFill>
                <a:srgbClr val="1E2D4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3D764D1-2D53-994F-941B-0AF9502C59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58515" y="6496736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AB97F-426A-3D49-B011-501303478215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utoShape 2" descr="https://avatars.mds.yandex.net/get-zen_doc/1585197/pub_5f85875fcae5a83b55577fd8_5f858b19ae6a9712bf68693b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кругленный прямоугольник 10"/>
          <p:cNvSpPr/>
          <p:nvPr/>
        </p:nvSpPr>
        <p:spPr bwMode="auto">
          <a:xfrm>
            <a:off x="364625" y="866488"/>
            <a:ext cx="11486716" cy="675441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Какие инструктажи по охране труда проводятся на рабочем месте?</a:t>
            </a:r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Скругленный прямоугольник 10"/>
          <p:cNvSpPr/>
          <p:nvPr/>
        </p:nvSpPr>
        <p:spPr bwMode="auto">
          <a:xfrm>
            <a:off x="1688383" y="2835876"/>
            <a:ext cx="10130116" cy="99511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Первичный и повторный.</a:t>
            </a:r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364625" y="1646172"/>
            <a:ext cx="1094817" cy="104324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Скругленный прямоугольник 10"/>
          <p:cNvSpPr/>
          <p:nvPr/>
        </p:nvSpPr>
        <p:spPr bwMode="auto">
          <a:xfrm>
            <a:off x="1688384" y="1646172"/>
            <a:ext cx="10130116" cy="104324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Вводный, первичный, повторный, внеплановый и </a:t>
            </a: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целевой.</a:t>
            </a:r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Скругленный прямоугольник 10"/>
          <p:cNvSpPr/>
          <p:nvPr/>
        </p:nvSpPr>
        <p:spPr bwMode="auto">
          <a:xfrm>
            <a:off x="1688384" y="4025390"/>
            <a:ext cx="10162957" cy="104722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Первичный, повторный и </a:t>
            </a: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внеплановый.</a:t>
            </a:r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688384" y="5267018"/>
            <a:ext cx="10162957" cy="92774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Первичный, повторный, внеплановый и целевой</a:t>
            </a: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364625" y="3999631"/>
            <a:ext cx="1094817" cy="1020687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Овал 12"/>
          <p:cNvSpPr/>
          <p:nvPr/>
        </p:nvSpPr>
        <p:spPr bwMode="auto">
          <a:xfrm>
            <a:off x="364625" y="2829778"/>
            <a:ext cx="1094817" cy="1001211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Овал 13"/>
          <p:cNvSpPr/>
          <p:nvPr/>
        </p:nvSpPr>
        <p:spPr bwMode="auto">
          <a:xfrm>
            <a:off x="364625" y="5188960"/>
            <a:ext cx="1094817" cy="1083856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Стрелка вправо 14">
            <a:hlinkClick r:id="rId5" action="ppaction://hlinksldjump"/>
          </p:cNvPr>
          <p:cNvSpPr/>
          <p:nvPr/>
        </p:nvSpPr>
        <p:spPr>
          <a:xfrm>
            <a:off x="11944490" y="6194758"/>
            <a:ext cx="157225" cy="2063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63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D68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D686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ED3CC82-8C6A-4C44-885D-FF5BDFDE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69" y="127074"/>
            <a:ext cx="10515600" cy="29238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Основы охраны труда категория </a:t>
            </a:r>
            <a:r>
              <a:rPr lang="en-US" sz="3600" dirty="0" smtClean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ru-RU" sz="3600" dirty="0" smtClean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  <a:endParaRPr lang="ru-RU" sz="3600" dirty="0">
              <a:solidFill>
                <a:srgbClr val="1E2D4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3D764D1-2D53-994F-941B-0AF9502C59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58515" y="6496736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AB97F-426A-3D49-B011-501303478215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utoShape 2" descr="https://avatars.mds.yandex.net/get-zen_doc/1585197/pub_5f85875fcae5a83b55577fd8_5f858b19ae6a9712bf68693b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кругленный прямоугольник 10"/>
          <p:cNvSpPr/>
          <p:nvPr/>
        </p:nvSpPr>
        <p:spPr bwMode="auto">
          <a:xfrm>
            <a:off x="364625" y="866488"/>
            <a:ext cx="11486716" cy="675441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какой статье Трудового Кодекса РФ прописаны обязанности работника в области охраны труда?</a:t>
            </a:r>
            <a:endParaRPr lang="ru-RU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Скругленный прямоугольник 10"/>
          <p:cNvSpPr/>
          <p:nvPr/>
        </p:nvSpPr>
        <p:spPr bwMode="auto">
          <a:xfrm>
            <a:off x="1688383" y="2835876"/>
            <a:ext cx="10130116" cy="99511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</a:t>
            </a:r>
            <a:r>
              <a:rPr lang="en-US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VII</a:t>
            </a:r>
            <a:r>
              <a:rPr lang="ru-RU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ГАРАНТИИ И КОМПЕНСАЦИИ. </a:t>
            </a:r>
            <a:r>
              <a:rPr 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Статья </a:t>
            </a:r>
            <a:r>
              <a:rPr lang="ru-RU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r>
              <a:rPr 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Обязанности работника в области охраны труда.</a:t>
            </a:r>
          </a:p>
        </p:txBody>
      </p:sp>
      <p:sp>
        <p:nvSpPr>
          <p:cNvPr id="8" name="Овал 7"/>
          <p:cNvSpPr/>
          <p:nvPr/>
        </p:nvSpPr>
        <p:spPr bwMode="auto">
          <a:xfrm>
            <a:off x="364625" y="1646172"/>
            <a:ext cx="1094817" cy="104324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Скругленный прямоугольник 10"/>
          <p:cNvSpPr/>
          <p:nvPr/>
        </p:nvSpPr>
        <p:spPr bwMode="auto">
          <a:xfrm>
            <a:off x="1688384" y="1646172"/>
            <a:ext cx="10130116" cy="104324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X. ОХРАНА ТРУДА. Статья 2</a:t>
            </a:r>
            <a:r>
              <a:rPr lang="en-US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sz="1600" b="1" dirty="0" smtClean="0">
                <a:solidFill>
                  <a:schemeClr val="tx1"/>
                </a:solidFill>
              </a:rPr>
              <a:t>.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Обязанности работника в области охраны труда</a:t>
            </a:r>
            <a:r>
              <a:rPr lang="ru-RU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Скругленный прямоугольник 10"/>
          <p:cNvSpPr/>
          <p:nvPr/>
        </p:nvSpPr>
        <p:spPr bwMode="auto">
          <a:xfrm>
            <a:off x="1688384" y="4025390"/>
            <a:ext cx="10162957" cy="104722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</a:t>
            </a:r>
            <a:r>
              <a:rPr lang="en-US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lang="ru-RU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СОЦИАЛЬНОЕ ПАРТНЕРСТВО В СФЕРЕ ТРУДА. </a:t>
            </a:r>
            <a:r>
              <a:rPr 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Статья </a:t>
            </a:r>
            <a:r>
              <a:rPr lang="ru-RU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Обязанности работника в области охраны труда.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688384" y="5267018"/>
            <a:ext cx="10162957" cy="111039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X. ОХРАНА ТРУДА. Статья 2</a:t>
            </a:r>
            <a:r>
              <a:rPr lang="en-US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r>
              <a:rPr lang="ru-RU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Обязанности работника в области охраны труда.</a:t>
            </a:r>
            <a:endParaRPr lang="ru-RU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364625" y="5293763"/>
            <a:ext cx="1094817" cy="1020687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" name="Овал 12"/>
          <p:cNvSpPr/>
          <p:nvPr/>
        </p:nvSpPr>
        <p:spPr bwMode="auto">
          <a:xfrm>
            <a:off x="364625" y="2829778"/>
            <a:ext cx="1094817" cy="1001211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Овал 13"/>
          <p:cNvSpPr/>
          <p:nvPr/>
        </p:nvSpPr>
        <p:spPr bwMode="auto">
          <a:xfrm>
            <a:off x="364624" y="4025390"/>
            <a:ext cx="1094817" cy="1083856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Стрелка вправо 14">
            <a:hlinkClick r:id="rId5" action="ppaction://hlinksldjump"/>
          </p:cNvPr>
          <p:cNvSpPr/>
          <p:nvPr/>
        </p:nvSpPr>
        <p:spPr>
          <a:xfrm>
            <a:off x="11944490" y="6194758"/>
            <a:ext cx="157225" cy="2063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60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D68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D686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ED3CC82-8C6A-4C44-885D-FF5BDFDE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69" y="127074"/>
            <a:ext cx="10515600" cy="29238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Основы охраны труда категория </a:t>
            </a:r>
            <a:r>
              <a:rPr lang="en-US" dirty="0" smtClean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ru-RU" dirty="0" smtClean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3D764D1-2D53-994F-941B-0AF9502C59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58515" y="6496736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AB97F-426A-3D49-B011-501303478215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utoShape 2" descr="https://avatars.mds.yandex.net/get-zen_doc/1585197/pub_5f85875fcae5a83b55577fd8_5f858b19ae6a9712bf68693b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кругленный прямоугольник 10"/>
          <p:cNvSpPr/>
          <p:nvPr/>
        </p:nvSpPr>
        <p:spPr bwMode="auto">
          <a:xfrm>
            <a:off x="364625" y="866488"/>
            <a:ext cx="11486716" cy="675441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l-SI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является основанием для регистрации микроповреждения (микротравмы) работника и рассмотрения обстоятельств и причин, приведших к его возникновению</a:t>
            </a:r>
            <a:r>
              <a:rPr lang="ru-RU" b="1" dirty="0" smtClean="0">
                <a:solidFill>
                  <a:schemeClr val="tx1"/>
                </a:solidFill>
              </a:rPr>
              <a:t>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10"/>
          <p:cNvSpPr/>
          <p:nvPr/>
        </p:nvSpPr>
        <p:spPr bwMode="auto">
          <a:xfrm>
            <a:off x="1688383" y="2835876"/>
            <a:ext cx="10130116" cy="99511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Обращение пострадавшего в </a:t>
            </a: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Государственную </a:t>
            </a: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инспекцию </a:t>
            </a: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труда (ГИТ).</a:t>
            </a:r>
            <a:r>
              <a:rPr lang="ru-RU" dirty="0" smtClean="0"/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364625" y="1646172"/>
            <a:ext cx="1094817" cy="104324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Скругленный прямоугольник 10"/>
          <p:cNvSpPr/>
          <p:nvPr/>
        </p:nvSpPr>
        <p:spPr bwMode="auto">
          <a:xfrm>
            <a:off x="1688384" y="1646172"/>
            <a:ext cx="10130116" cy="104324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sl-SI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бращение пострадавшего в медицинское </a:t>
            </a:r>
            <a:r>
              <a:rPr lang="sl-SI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учреждение</a:t>
            </a: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/медпункт работодателя.</a:t>
            </a:r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Скругленный прямоугольник 10"/>
          <p:cNvSpPr/>
          <p:nvPr/>
        </p:nvSpPr>
        <p:spPr bwMode="auto">
          <a:xfrm>
            <a:off x="1688384" y="4025390"/>
            <a:ext cx="10162957" cy="104722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Обращение пострадавшего к специалисту по охране труда.</a:t>
            </a:r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688384" y="5267018"/>
            <a:ext cx="10162957" cy="111039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sl-SI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бращение пострадавшего к своему непосредственному или вышестоящему руководителю, работодателю (его представителю).</a:t>
            </a:r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364625" y="5311872"/>
            <a:ext cx="1094817" cy="1020687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" name="Овал 12"/>
          <p:cNvSpPr/>
          <p:nvPr/>
        </p:nvSpPr>
        <p:spPr bwMode="auto">
          <a:xfrm>
            <a:off x="364625" y="2829778"/>
            <a:ext cx="1094817" cy="1001211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Овал 13"/>
          <p:cNvSpPr/>
          <p:nvPr/>
        </p:nvSpPr>
        <p:spPr bwMode="auto">
          <a:xfrm>
            <a:off x="364625" y="4007075"/>
            <a:ext cx="1094817" cy="1083856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Стрелка вправо 14">
            <a:hlinkClick r:id="rId5" action="ppaction://hlinksldjump"/>
          </p:cNvPr>
          <p:cNvSpPr/>
          <p:nvPr/>
        </p:nvSpPr>
        <p:spPr>
          <a:xfrm>
            <a:off x="11944490" y="6194758"/>
            <a:ext cx="157225" cy="2063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76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D68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D686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ED3CC82-8C6A-4C44-885D-FF5BDFDE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69" y="127074"/>
            <a:ext cx="10515600" cy="29238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Основы охраны труда категория </a:t>
            </a:r>
            <a:r>
              <a:rPr lang="en-US" dirty="0" smtClean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ru-RU" dirty="0" smtClean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3D764D1-2D53-994F-941B-0AF9502C59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58515" y="6496736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AB97F-426A-3D49-B011-501303478215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utoShape 2" descr="https://avatars.mds.yandex.net/get-zen_doc/1585197/pub_5f85875fcae5a83b55577fd8_5f858b19ae6a9712bf68693b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кругленный прямоугольник 10"/>
          <p:cNvSpPr/>
          <p:nvPr/>
        </p:nvSpPr>
        <p:spPr bwMode="auto">
          <a:xfrm>
            <a:off x="364625" y="866488"/>
            <a:ext cx="11486716" cy="675441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какие сроки проходят обучение </a:t>
            </a: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охране труда вновь </a:t>
            </a: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принимаемые на работу работники, а также работники, переводимые на другую работу</a:t>
            </a: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Скругленный прямоугольник 10"/>
          <p:cNvSpPr/>
          <p:nvPr/>
        </p:nvSpPr>
        <p:spPr bwMode="auto">
          <a:xfrm>
            <a:off x="1688383" y="2835876"/>
            <a:ext cx="10130116" cy="99511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сроки, установленные работодателем, но не позднее 30 календарных дней после заключения трудового договора или перевода на другую работу</a:t>
            </a: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364625" y="1646172"/>
            <a:ext cx="1094817" cy="104324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Скругленный прямоугольник 10"/>
          <p:cNvSpPr/>
          <p:nvPr/>
        </p:nvSpPr>
        <p:spPr bwMode="auto">
          <a:xfrm>
            <a:off x="1688384" y="1646172"/>
            <a:ext cx="10130116" cy="104324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сроки, установленные работодателем, но не позднее </a:t>
            </a: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рабочих </a:t>
            </a: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дней после заключения трудового договора или перевода на другую работу</a:t>
            </a: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Скругленный прямоугольник 10"/>
          <p:cNvSpPr/>
          <p:nvPr/>
        </p:nvSpPr>
        <p:spPr bwMode="auto">
          <a:xfrm>
            <a:off x="1688384" y="4025390"/>
            <a:ext cx="10162957" cy="104722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сроки, установленные </a:t>
            </a: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работодателем.</a:t>
            </a:r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688384" y="5267018"/>
            <a:ext cx="10162957" cy="111039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сроки, установленные работодателем, но не позднее 60 календарных дней после заключения трудового договора или перевода на другую работу</a:t>
            </a: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364625" y="5263115"/>
            <a:ext cx="1094817" cy="1020687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" name="Овал 12"/>
          <p:cNvSpPr/>
          <p:nvPr/>
        </p:nvSpPr>
        <p:spPr bwMode="auto">
          <a:xfrm>
            <a:off x="364625" y="2829778"/>
            <a:ext cx="1094817" cy="1001211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Овал 13"/>
          <p:cNvSpPr/>
          <p:nvPr/>
        </p:nvSpPr>
        <p:spPr bwMode="auto">
          <a:xfrm>
            <a:off x="364625" y="3983211"/>
            <a:ext cx="1094817" cy="1083856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Стрелка вправо 14">
            <a:hlinkClick r:id="rId5" action="ppaction://hlinksldjump"/>
          </p:cNvPr>
          <p:cNvSpPr/>
          <p:nvPr/>
        </p:nvSpPr>
        <p:spPr>
          <a:xfrm>
            <a:off x="11944490" y="6194758"/>
            <a:ext cx="157225" cy="2063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98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D68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D686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ED3CC82-8C6A-4C44-885D-FF5BDFDE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69" y="127074"/>
            <a:ext cx="10515600" cy="292388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Факты по охране труда Боско 100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3D764D1-2D53-994F-941B-0AF9502C59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58515" y="6496736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AB97F-426A-3D49-B011-501303478215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utoShape 2" descr="https://avatars.mds.yandex.net/get-zen_doc/1585197/pub_5f85875fcae5a83b55577fd8_5f858b19ae6a9712bf68693b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кругленный прямоугольник 10"/>
          <p:cNvSpPr/>
          <p:nvPr/>
        </p:nvSpPr>
        <p:spPr bwMode="auto">
          <a:xfrm>
            <a:off x="364625" y="866488"/>
            <a:ext cx="11486716" cy="675441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Какой вредный и опасный производственный фактор при длительном воздействии на человека вызывает </a:t>
            </a:r>
            <a:r>
              <a:rPr lang="ru-RU" sz="1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астеноневротический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синдром (неврастению) – совокупность вегетативных, неврологических и психоэмоциональных симптомов, которые являются проявлением </a:t>
            </a:r>
            <a:r>
              <a:rPr lang="ru-RU" sz="1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дезадаптации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организма</a:t>
            </a: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Скругленный прямоугольник 10"/>
          <p:cNvSpPr/>
          <p:nvPr/>
        </p:nvSpPr>
        <p:spPr bwMode="auto">
          <a:xfrm>
            <a:off x="1688383" y="2829778"/>
            <a:ext cx="10130116" cy="1045934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Лазерное излучение.</a:t>
            </a:r>
          </a:p>
        </p:txBody>
      </p:sp>
      <p:sp>
        <p:nvSpPr>
          <p:cNvPr id="8" name="Овал 7"/>
          <p:cNvSpPr/>
          <p:nvPr/>
        </p:nvSpPr>
        <p:spPr bwMode="auto">
          <a:xfrm>
            <a:off x="364625" y="1646172"/>
            <a:ext cx="1094817" cy="104324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Скругленный прямоугольник 10"/>
          <p:cNvSpPr/>
          <p:nvPr/>
        </p:nvSpPr>
        <p:spPr bwMode="auto">
          <a:xfrm>
            <a:off x="1688384" y="1646172"/>
            <a:ext cx="10130116" cy="104324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Ионизирующее излучение.</a:t>
            </a:r>
          </a:p>
        </p:txBody>
      </p:sp>
      <p:sp>
        <p:nvSpPr>
          <p:cNvPr id="10" name="Скругленный прямоугольник 10"/>
          <p:cNvSpPr/>
          <p:nvPr/>
        </p:nvSpPr>
        <p:spPr bwMode="auto">
          <a:xfrm>
            <a:off x="1688384" y="4025390"/>
            <a:ext cx="10162957" cy="104722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Электростатическое поле.	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688384" y="5267018"/>
            <a:ext cx="10162957" cy="111039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Переменное магнитное поле радиочастотного диапазона.</a:t>
            </a:r>
          </a:p>
        </p:txBody>
      </p:sp>
      <p:sp>
        <p:nvSpPr>
          <p:cNvPr id="12" name="Овал 11"/>
          <p:cNvSpPr/>
          <p:nvPr/>
        </p:nvSpPr>
        <p:spPr bwMode="auto">
          <a:xfrm>
            <a:off x="364625" y="4051930"/>
            <a:ext cx="1094817" cy="1020687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Овал 12"/>
          <p:cNvSpPr/>
          <p:nvPr/>
        </p:nvSpPr>
        <p:spPr bwMode="auto">
          <a:xfrm>
            <a:off x="364625" y="2829778"/>
            <a:ext cx="1094817" cy="1001211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Овал 13"/>
          <p:cNvSpPr/>
          <p:nvPr/>
        </p:nvSpPr>
        <p:spPr bwMode="auto">
          <a:xfrm>
            <a:off x="364624" y="5293558"/>
            <a:ext cx="1094817" cy="1083856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" name="Стрелка вправо 1">
            <a:hlinkClick r:id="rId5" action="ppaction://hlinksldjump"/>
          </p:cNvPr>
          <p:cNvSpPr/>
          <p:nvPr/>
        </p:nvSpPr>
        <p:spPr>
          <a:xfrm>
            <a:off x="11944490" y="6194758"/>
            <a:ext cx="157225" cy="2063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97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D68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D686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ED3CC82-8C6A-4C44-885D-FF5BDFDE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69" y="127074"/>
            <a:ext cx="10515600" cy="29238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1E2D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Факты по охране труда Боско 200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3D764D1-2D53-994F-941B-0AF9502C59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58515" y="6496736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AB97F-426A-3D49-B011-501303478215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utoShape 2" descr="https://avatars.mds.yandex.net/get-zen_doc/1585197/pub_5f85875fcae5a83b55577fd8_5f858b19ae6a9712bf68693b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кругленный прямоугольник 10"/>
          <p:cNvSpPr/>
          <p:nvPr/>
        </p:nvSpPr>
        <p:spPr bwMode="auto">
          <a:xfrm>
            <a:off x="364625" y="866488"/>
            <a:ext cx="11486716" cy="675441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каком расстоянии должны находится </a:t>
            </a: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ветви </a:t>
            </a: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новогодней </a:t>
            </a: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ели </a:t>
            </a: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стен и </a:t>
            </a: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потолка согласно требованиям пожарной безопасности?</a:t>
            </a:r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Скругленный прямоугольник 10"/>
          <p:cNvSpPr/>
          <p:nvPr/>
        </p:nvSpPr>
        <p:spPr bwMode="auto">
          <a:xfrm>
            <a:off x="1688383" y="2835876"/>
            <a:ext cx="10130116" cy="99511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0,6 м.</a:t>
            </a:r>
          </a:p>
        </p:txBody>
      </p:sp>
      <p:sp>
        <p:nvSpPr>
          <p:cNvPr id="8" name="Овал 7"/>
          <p:cNvSpPr/>
          <p:nvPr/>
        </p:nvSpPr>
        <p:spPr bwMode="auto">
          <a:xfrm>
            <a:off x="364625" y="1646172"/>
            <a:ext cx="1094817" cy="104324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Скругленный прямоугольник 10"/>
          <p:cNvSpPr/>
          <p:nvPr/>
        </p:nvSpPr>
        <p:spPr bwMode="auto">
          <a:xfrm>
            <a:off x="1688384" y="1646172"/>
            <a:ext cx="10130116" cy="104324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0,5 м.</a:t>
            </a:r>
          </a:p>
        </p:txBody>
      </p:sp>
      <p:sp>
        <p:nvSpPr>
          <p:cNvPr id="10" name="Скругленный прямоугольник 10"/>
          <p:cNvSpPr/>
          <p:nvPr/>
        </p:nvSpPr>
        <p:spPr bwMode="auto">
          <a:xfrm>
            <a:off x="1688384" y="4025390"/>
            <a:ext cx="10162957" cy="104722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0,8 м.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688384" y="5267018"/>
            <a:ext cx="10162957" cy="111039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м.</a:t>
            </a:r>
          </a:p>
        </p:txBody>
      </p:sp>
      <p:sp>
        <p:nvSpPr>
          <p:cNvPr id="12" name="Овал 11"/>
          <p:cNvSpPr/>
          <p:nvPr/>
        </p:nvSpPr>
        <p:spPr bwMode="auto">
          <a:xfrm>
            <a:off x="398328" y="5267018"/>
            <a:ext cx="1094817" cy="1020687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" name="Овал 12"/>
          <p:cNvSpPr/>
          <p:nvPr/>
        </p:nvSpPr>
        <p:spPr bwMode="auto">
          <a:xfrm>
            <a:off x="364625" y="2829778"/>
            <a:ext cx="1094817" cy="1001211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Овал 13"/>
          <p:cNvSpPr/>
          <p:nvPr/>
        </p:nvSpPr>
        <p:spPr bwMode="auto">
          <a:xfrm>
            <a:off x="398329" y="4025390"/>
            <a:ext cx="1094817" cy="1083856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" name="Стрелка вправо 1">
            <a:hlinkClick r:id="rId5" action="ppaction://hlinksldjump"/>
          </p:cNvPr>
          <p:cNvSpPr/>
          <p:nvPr/>
        </p:nvSpPr>
        <p:spPr>
          <a:xfrm>
            <a:off x="11944490" y="6194758"/>
            <a:ext cx="157225" cy="2063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26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D68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D686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4415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10947</TotalTime>
  <Words>1538</Words>
  <Application>Microsoft Office PowerPoint</Application>
  <PresentationFormat>Широкоэкранный</PresentationFormat>
  <Paragraphs>260</Paragraphs>
  <Slides>27</Slides>
  <Notes>27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Tahoma</vt:lpstr>
      <vt:lpstr>Calibri Light</vt:lpstr>
      <vt:lpstr>Segoe UI</vt:lpstr>
      <vt:lpstr>Calibri</vt:lpstr>
      <vt:lpstr>Verdana</vt:lpstr>
      <vt:lpstr>Arial</vt:lpstr>
      <vt:lpstr>Office Theme</vt:lpstr>
      <vt:lpstr>Презентация PowerPoint</vt:lpstr>
      <vt:lpstr>Выбери СВОЮ категорию</vt:lpstr>
      <vt:lpstr>Основы охраны труда категория 100</vt:lpstr>
      <vt:lpstr>Основы охраны труда категория 200</vt:lpstr>
      <vt:lpstr>Основы охраны труда категория 300</vt:lpstr>
      <vt:lpstr>Основы охраны труда категория 400</vt:lpstr>
      <vt:lpstr>Основы охраны труда категория 500</vt:lpstr>
      <vt:lpstr>Факты по охране труда Боско 100</vt:lpstr>
      <vt:lpstr>Факты по охране труда Боско 200</vt:lpstr>
      <vt:lpstr>Факты по охране труда Боско 300</vt:lpstr>
      <vt:lpstr>Факты по охране труда Боско 400</vt:lpstr>
      <vt:lpstr>Факты по охране труда Боско 500</vt:lpstr>
      <vt:lpstr>Вопрос-ответ (с фото) 100</vt:lpstr>
      <vt:lpstr>Вопрос-ответ (с фото) 200</vt:lpstr>
      <vt:lpstr>Вопрос-ответ (с фото) 300</vt:lpstr>
      <vt:lpstr>Вопрос-ответ (с фото) 400</vt:lpstr>
      <vt:lpstr>Вопрос-ответ (с фото) 500</vt:lpstr>
      <vt:lpstr>Музыкальный вопрос 100</vt:lpstr>
      <vt:lpstr>Музыкальный вопрос 200</vt:lpstr>
      <vt:lpstr>Музыкальный вопрос 300</vt:lpstr>
      <vt:lpstr>Музыкальный вопрос 400</vt:lpstr>
      <vt:lpstr>Музыкальный вопрос 500</vt:lpstr>
      <vt:lpstr>КОТ В МЕШКЕ категория 100</vt:lpstr>
      <vt:lpstr>КОТ В МЕШКЕ категория 200</vt:lpstr>
      <vt:lpstr>КОТ В МЕШКЕ категория 300</vt:lpstr>
      <vt:lpstr>КОТ В МЕШКЕ категория 400</vt:lpstr>
      <vt:lpstr>КОТ В МЕШКЕ категория 500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Тенин Илья Валерьевич</dc:creator>
  <cp:keywords/>
  <dc:description/>
  <cp:lastModifiedBy>Сорокина Яна Вячеславовна</cp:lastModifiedBy>
  <cp:revision>950</cp:revision>
  <cp:lastPrinted>2021-04-14T05:41:00Z</cp:lastPrinted>
  <dcterms:created xsi:type="dcterms:W3CDTF">2020-07-26T11:28:47Z</dcterms:created>
  <dcterms:modified xsi:type="dcterms:W3CDTF">2026-02-25T13:21:38Z</dcterms:modified>
  <cp:category/>
</cp:coreProperties>
</file>